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4"/>
  </p:notesMasterIdLst>
  <p:sldIdLst>
    <p:sldId id="256" r:id="rId2"/>
    <p:sldId id="257" r:id="rId3"/>
    <p:sldId id="258" r:id="rId4"/>
    <p:sldId id="259" r:id="rId5"/>
    <p:sldId id="260" r:id="rId6"/>
    <p:sldId id="261" r:id="rId7"/>
    <p:sldId id="280" r:id="rId8"/>
    <p:sldId id="279" r:id="rId9"/>
    <p:sldId id="278" r:id="rId10"/>
    <p:sldId id="265" r:id="rId11"/>
    <p:sldId id="264" r:id="rId12"/>
    <p:sldId id="266" r:id="rId13"/>
    <p:sldId id="267" r:id="rId14"/>
    <p:sldId id="268" r:id="rId15"/>
    <p:sldId id="274" r:id="rId16"/>
    <p:sldId id="275" r:id="rId17"/>
    <p:sldId id="273" r:id="rId18"/>
    <p:sldId id="272" r:id="rId19"/>
    <p:sldId id="271" r:id="rId20"/>
    <p:sldId id="270" r:id="rId21"/>
    <p:sldId id="269" r:id="rId22"/>
    <p:sldId id="276"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018" autoAdjust="0"/>
  </p:normalViewPr>
  <p:slideViewPr>
    <p:cSldViewPr snapToGrid="0">
      <p:cViewPr varScale="1">
        <p:scale>
          <a:sx n="114" d="100"/>
          <a:sy n="114"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C73B42-24B4-4A5C-B01A-9A097CDCCB52}" type="datetimeFigureOut">
              <a:rPr lang="de-DE" smtClean="0"/>
              <a:t>18.12.2021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D415F4-AA4E-4226-81FB-4A3C3370F906}" type="slidenum">
              <a:rPr lang="de-DE" smtClean="0"/>
              <a:t>‹Nr.›</a:t>
            </a:fld>
            <a:endParaRPr lang="de-DE"/>
          </a:p>
        </p:txBody>
      </p:sp>
    </p:spTree>
    <p:extLst>
      <p:ext uri="{BB962C8B-B14F-4D97-AF65-F5344CB8AC3E}">
        <p14:creationId xmlns:p14="http://schemas.microsoft.com/office/powerpoint/2010/main" val="3087490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Held der Geschichte</a:t>
            </a:r>
          </a:p>
          <a:p>
            <a:r>
              <a:rPr lang="de-DE" dirty="0"/>
              <a:t>Junge/Jugendlicher 16-17 Jahre alt</a:t>
            </a:r>
          </a:p>
          <a:p>
            <a:r>
              <a:rPr lang="de-DE" dirty="0"/>
              <a:t>Verfügt über starke magische Fähigkeiten, denen er sich allerdings nicht bewusst ist.</a:t>
            </a:r>
          </a:p>
          <a:p>
            <a:r>
              <a:rPr lang="de-DE" dirty="0"/>
              <a:t>Kann Natur kontrollieren und erschaffen (Pflanzen, Wasser, …)</a:t>
            </a:r>
          </a:p>
        </p:txBody>
      </p:sp>
      <p:sp>
        <p:nvSpPr>
          <p:cNvPr id="4" name="Foliennummernplatzhalter 3"/>
          <p:cNvSpPr>
            <a:spLocks noGrp="1"/>
          </p:cNvSpPr>
          <p:nvPr>
            <p:ph type="sldNum" sz="quarter" idx="5"/>
          </p:nvPr>
        </p:nvSpPr>
        <p:spPr/>
        <p:txBody>
          <a:bodyPr/>
          <a:lstStyle/>
          <a:p>
            <a:fld id="{34D415F4-AA4E-4226-81FB-4A3C3370F906}" type="slidenum">
              <a:rPr lang="de-DE" smtClean="0"/>
              <a:t>3</a:t>
            </a:fld>
            <a:endParaRPr lang="de-DE"/>
          </a:p>
        </p:txBody>
      </p:sp>
    </p:spTree>
    <p:extLst>
      <p:ext uri="{BB962C8B-B14F-4D97-AF65-F5344CB8AC3E}">
        <p14:creationId xmlns:p14="http://schemas.microsoft.com/office/powerpoint/2010/main" val="3866333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D415F4-AA4E-4226-81FB-4A3C3370F906}" type="slidenum">
              <a:rPr lang="de-DE" smtClean="0"/>
              <a:t>13</a:t>
            </a:fld>
            <a:endParaRPr lang="de-DE"/>
          </a:p>
        </p:txBody>
      </p:sp>
    </p:spTree>
    <p:extLst>
      <p:ext uri="{BB962C8B-B14F-4D97-AF65-F5344CB8AC3E}">
        <p14:creationId xmlns:p14="http://schemas.microsoft.com/office/powerpoint/2010/main" val="3670979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Hat ihn benutzt um die Stadt überhaupt fliegen zu lassen</a:t>
            </a:r>
          </a:p>
          <a:p>
            <a:r>
              <a:rPr lang="de-DE" dirty="0"/>
              <a:t>Hat ihm teilweise Medikamente verabreicht, durch die </a:t>
            </a:r>
            <a:r>
              <a:rPr lang="de-DE" dirty="0" err="1"/>
              <a:t>Thrine</a:t>
            </a:r>
            <a:r>
              <a:rPr lang="de-DE" dirty="0"/>
              <a:t> Erlebnisse vergessen hat die er nicht hätte sehen sollen.</a:t>
            </a:r>
          </a:p>
          <a:p>
            <a:r>
              <a:rPr lang="de-DE" dirty="0"/>
              <a:t>Hat außerdem eine Substanz hergestellt, von der die Helden glauben, dass sie dazu dient noch mehr Welten zu zerstören.</a:t>
            </a:r>
          </a:p>
        </p:txBody>
      </p:sp>
      <p:sp>
        <p:nvSpPr>
          <p:cNvPr id="4" name="Foliennummernplatzhalter 3"/>
          <p:cNvSpPr>
            <a:spLocks noGrp="1"/>
          </p:cNvSpPr>
          <p:nvPr>
            <p:ph type="sldNum" sz="quarter" idx="5"/>
          </p:nvPr>
        </p:nvSpPr>
        <p:spPr/>
        <p:txBody>
          <a:bodyPr/>
          <a:lstStyle/>
          <a:p>
            <a:fld id="{34D415F4-AA4E-4226-81FB-4A3C3370F906}" type="slidenum">
              <a:rPr lang="de-DE" smtClean="0"/>
              <a:t>14</a:t>
            </a:fld>
            <a:endParaRPr lang="de-DE"/>
          </a:p>
        </p:txBody>
      </p:sp>
    </p:spTree>
    <p:extLst>
      <p:ext uri="{BB962C8B-B14F-4D97-AF65-F5344CB8AC3E}">
        <p14:creationId xmlns:p14="http://schemas.microsoft.com/office/powerpoint/2010/main" val="1975241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D415F4-AA4E-4226-81FB-4A3C3370F906}" type="slidenum">
              <a:rPr lang="de-DE" smtClean="0"/>
              <a:t>15</a:t>
            </a:fld>
            <a:endParaRPr lang="de-DE"/>
          </a:p>
        </p:txBody>
      </p:sp>
    </p:spTree>
    <p:extLst>
      <p:ext uri="{BB962C8B-B14F-4D97-AF65-F5344CB8AC3E}">
        <p14:creationId xmlns:p14="http://schemas.microsoft.com/office/powerpoint/2010/main" val="3664428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Dabei wird gezeigt, dass die Wüstenbewohner das beste aus der Situation machen und einfach keine Mittel haben, der sterbenden Welt zu helfen.</a:t>
            </a:r>
          </a:p>
        </p:txBody>
      </p:sp>
      <p:sp>
        <p:nvSpPr>
          <p:cNvPr id="4" name="Foliennummernplatzhalter 3"/>
          <p:cNvSpPr>
            <a:spLocks noGrp="1"/>
          </p:cNvSpPr>
          <p:nvPr>
            <p:ph type="sldNum" sz="quarter" idx="5"/>
          </p:nvPr>
        </p:nvSpPr>
        <p:spPr/>
        <p:txBody>
          <a:bodyPr/>
          <a:lstStyle/>
          <a:p>
            <a:fld id="{34D415F4-AA4E-4226-81FB-4A3C3370F906}" type="slidenum">
              <a:rPr lang="de-DE" smtClean="0"/>
              <a:t>16</a:t>
            </a:fld>
            <a:endParaRPr lang="de-DE"/>
          </a:p>
        </p:txBody>
      </p:sp>
    </p:spTree>
    <p:extLst>
      <p:ext uri="{BB962C8B-B14F-4D97-AF65-F5344CB8AC3E}">
        <p14:creationId xmlns:p14="http://schemas.microsoft.com/office/powerpoint/2010/main" val="658060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Sicherheitssysteme in Form von Robotern</a:t>
            </a:r>
          </a:p>
        </p:txBody>
      </p:sp>
      <p:sp>
        <p:nvSpPr>
          <p:cNvPr id="4" name="Foliennummernplatzhalter 3"/>
          <p:cNvSpPr>
            <a:spLocks noGrp="1"/>
          </p:cNvSpPr>
          <p:nvPr>
            <p:ph type="sldNum" sz="quarter" idx="5"/>
          </p:nvPr>
        </p:nvSpPr>
        <p:spPr/>
        <p:txBody>
          <a:bodyPr/>
          <a:lstStyle/>
          <a:p>
            <a:fld id="{34D415F4-AA4E-4226-81FB-4A3C3370F906}" type="slidenum">
              <a:rPr lang="de-DE" smtClean="0"/>
              <a:t>18</a:t>
            </a:fld>
            <a:endParaRPr lang="de-DE"/>
          </a:p>
        </p:txBody>
      </p:sp>
    </p:spTree>
    <p:extLst>
      <p:ext uri="{BB962C8B-B14F-4D97-AF65-F5344CB8AC3E}">
        <p14:creationId xmlns:p14="http://schemas.microsoft.com/office/powerpoint/2010/main" val="4127332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Vater will allerdings das gesamte Heilmittel benutzen, um die Welt mit seiner Familie sofort komplett zu heilen. </a:t>
            </a:r>
            <a:r>
              <a:rPr lang="de-DE" dirty="0" err="1"/>
              <a:t>Thrine</a:t>
            </a:r>
            <a:r>
              <a:rPr lang="de-DE" dirty="0"/>
              <a:t> will lieber kleine Mengen des Heilmittels benutzen, damit die Welt langsam geheilt wird und sie noch mehr sterbenden Planeten helfen können.</a:t>
            </a:r>
          </a:p>
        </p:txBody>
      </p:sp>
      <p:sp>
        <p:nvSpPr>
          <p:cNvPr id="4" name="Foliennummernplatzhalter 3"/>
          <p:cNvSpPr>
            <a:spLocks noGrp="1"/>
          </p:cNvSpPr>
          <p:nvPr>
            <p:ph type="sldNum" sz="quarter" idx="5"/>
          </p:nvPr>
        </p:nvSpPr>
        <p:spPr/>
        <p:txBody>
          <a:bodyPr/>
          <a:lstStyle/>
          <a:p>
            <a:fld id="{34D415F4-AA4E-4226-81FB-4A3C3370F906}" type="slidenum">
              <a:rPr lang="de-DE" smtClean="0"/>
              <a:t>19</a:t>
            </a:fld>
            <a:endParaRPr lang="de-DE"/>
          </a:p>
        </p:txBody>
      </p:sp>
    </p:spTree>
    <p:extLst>
      <p:ext uri="{BB962C8B-B14F-4D97-AF65-F5344CB8AC3E}">
        <p14:creationId xmlns:p14="http://schemas.microsoft.com/office/powerpoint/2010/main" val="1521862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Atlas kann das Leiden der Millionen sterbenden Menschen in seinem Kopf fühlen, was ihn als KI emotional überfordert.</a:t>
            </a:r>
          </a:p>
          <a:p>
            <a:r>
              <a:rPr lang="de-DE" dirty="0"/>
              <a:t>Er denkt der Vater hätte all die Menschen im Stich gelassen und würde nun einfach die nächste Welt zerstören. </a:t>
            </a:r>
          </a:p>
          <a:p>
            <a:r>
              <a:rPr lang="de-DE" dirty="0" err="1"/>
              <a:t>Thrine</a:t>
            </a:r>
            <a:r>
              <a:rPr lang="de-DE" dirty="0"/>
              <a:t> kommt hereingestürmt und will die Situation aufklären.</a:t>
            </a:r>
          </a:p>
          <a:p>
            <a:r>
              <a:rPr lang="de-DE" dirty="0"/>
              <a:t>Der Vater aktiviert die letzten Sicherheitsroboter im Raum und gewinnt wieder die Überhand.</a:t>
            </a:r>
          </a:p>
          <a:p>
            <a:r>
              <a:rPr lang="de-DE" dirty="0" err="1"/>
              <a:t>Marose</a:t>
            </a:r>
            <a:r>
              <a:rPr lang="de-DE" dirty="0"/>
              <a:t> hat allerdings das Sicherheitssystem überwunden und kontrolliert diese.</a:t>
            </a:r>
          </a:p>
          <a:p>
            <a:r>
              <a:rPr lang="de-DE" dirty="0"/>
              <a:t>Atlas enthüllt, wie die Familie des Vaters leidet, daraufhin verabreicht er sich als Last Resort selber das Erinnerungen löschende Medikament.</a:t>
            </a:r>
          </a:p>
          <a:p>
            <a:r>
              <a:rPr lang="de-DE" dirty="0"/>
              <a:t>Atlas will sich trotzdem am Vater rächen, holt zum Schlag aus doch im letzten Moment kommt </a:t>
            </a:r>
            <a:r>
              <a:rPr lang="de-DE" dirty="0" err="1"/>
              <a:t>Gea</a:t>
            </a:r>
            <a:r>
              <a:rPr lang="de-DE" dirty="0"/>
              <a:t> reingestürmt und schlägt Atlas den Kopf ab.</a:t>
            </a:r>
          </a:p>
        </p:txBody>
      </p:sp>
      <p:sp>
        <p:nvSpPr>
          <p:cNvPr id="4" name="Foliennummernplatzhalter 3"/>
          <p:cNvSpPr>
            <a:spLocks noGrp="1"/>
          </p:cNvSpPr>
          <p:nvPr>
            <p:ph type="sldNum" sz="quarter" idx="5"/>
          </p:nvPr>
        </p:nvSpPr>
        <p:spPr/>
        <p:txBody>
          <a:bodyPr/>
          <a:lstStyle/>
          <a:p>
            <a:fld id="{34D415F4-AA4E-4226-81FB-4A3C3370F906}" type="slidenum">
              <a:rPr lang="de-DE" smtClean="0"/>
              <a:t>20</a:t>
            </a:fld>
            <a:endParaRPr lang="de-DE"/>
          </a:p>
        </p:txBody>
      </p:sp>
    </p:spTree>
    <p:extLst>
      <p:ext uri="{BB962C8B-B14F-4D97-AF65-F5344CB8AC3E}">
        <p14:creationId xmlns:p14="http://schemas.microsoft.com/office/powerpoint/2010/main" val="639310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34D415F4-AA4E-4226-81FB-4A3C3370F906}" type="slidenum">
              <a:rPr lang="de-DE" smtClean="0"/>
              <a:t>21</a:t>
            </a:fld>
            <a:endParaRPr lang="de-DE"/>
          </a:p>
        </p:txBody>
      </p:sp>
    </p:spTree>
    <p:extLst>
      <p:ext uri="{BB962C8B-B14F-4D97-AF65-F5344CB8AC3E}">
        <p14:creationId xmlns:p14="http://schemas.microsoft.com/office/powerpoint/2010/main" val="261538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Android / Roboter – Anführer der Gruppe</a:t>
            </a:r>
          </a:p>
          <a:p>
            <a:r>
              <a:rPr lang="de-DE" dirty="0"/>
              <a:t>Wirkt eher wie ein weiser alter Mann</a:t>
            </a:r>
          </a:p>
          <a:p>
            <a:r>
              <a:rPr lang="de-DE" dirty="0"/>
              <a:t>Hat ein Sonnensystem in seinem Kopf (wird später relevant)</a:t>
            </a:r>
          </a:p>
        </p:txBody>
      </p:sp>
      <p:sp>
        <p:nvSpPr>
          <p:cNvPr id="4" name="Foliennummernplatzhalter 3"/>
          <p:cNvSpPr>
            <a:spLocks noGrp="1"/>
          </p:cNvSpPr>
          <p:nvPr>
            <p:ph type="sldNum" sz="quarter" idx="5"/>
          </p:nvPr>
        </p:nvSpPr>
        <p:spPr/>
        <p:txBody>
          <a:bodyPr/>
          <a:lstStyle/>
          <a:p>
            <a:fld id="{34D415F4-AA4E-4226-81FB-4A3C3370F906}" type="slidenum">
              <a:rPr lang="de-DE" smtClean="0"/>
              <a:t>4</a:t>
            </a:fld>
            <a:endParaRPr lang="de-DE"/>
          </a:p>
        </p:txBody>
      </p:sp>
    </p:spTree>
    <p:extLst>
      <p:ext uri="{BB962C8B-B14F-4D97-AF65-F5344CB8AC3E}">
        <p14:creationId xmlns:p14="http://schemas.microsoft.com/office/powerpoint/2010/main" val="781398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Assassine der Gruppe</a:t>
            </a:r>
          </a:p>
          <a:p>
            <a:r>
              <a:rPr lang="de-DE" dirty="0"/>
              <a:t>6 Arme, Aquatische Spezies (Schwimmhäute, Froschfüße ,…)</a:t>
            </a:r>
          </a:p>
          <a:p>
            <a:r>
              <a:rPr lang="de-DE" dirty="0"/>
              <a:t>Plasma / Energie Klingen die kombiniert werden können.</a:t>
            </a:r>
          </a:p>
        </p:txBody>
      </p:sp>
      <p:sp>
        <p:nvSpPr>
          <p:cNvPr id="4" name="Foliennummernplatzhalter 3"/>
          <p:cNvSpPr>
            <a:spLocks noGrp="1"/>
          </p:cNvSpPr>
          <p:nvPr>
            <p:ph type="sldNum" sz="quarter" idx="5"/>
          </p:nvPr>
        </p:nvSpPr>
        <p:spPr/>
        <p:txBody>
          <a:bodyPr/>
          <a:lstStyle/>
          <a:p>
            <a:fld id="{34D415F4-AA4E-4226-81FB-4A3C3370F906}" type="slidenum">
              <a:rPr lang="de-DE" smtClean="0"/>
              <a:t>5</a:t>
            </a:fld>
            <a:endParaRPr lang="de-DE"/>
          </a:p>
        </p:txBody>
      </p:sp>
    </p:spTree>
    <p:extLst>
      <p:ext uri="{BB962C8B-B14F-4D97-AF65-F5344CB8AC3E}">
        <p14:creationId xmlns:p14="http://schemas.microsoft.com/office/powerpoint/2010/main" val="227535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Techniker und Muscle der Gruppe</a:t>
            </a:r>
          </a:p>
          <a:p>
            <a:r>
              <a:rPr lang="de-DE" dirty="0"/>
              <a:t>Viele Gadgets (Enterhaken, Hammer, Tasche, …)</a:t>
            </a:r>
          </a:p>
          <a:p>
            <a:r>
              <a:rPr lang="de-DE" dirty="0" err="1"/>
              <a:t>Enraged</a:t>
            </a:r>
            <a:r>
              <a:rPr lang="de-DE" dirty="0"/>
              <a:t> Form rechts</a:t>
            </a:r>
          </a:p>
        </p:txBody>
      </p:sp>
      <p:sp>
        <p:nvSpPr>
          <p:cNvPr id="4" name="Foliennummernplatzhalter 3"/>
          <p:cNvSpPr>
            <a:spLocks noGrp="1"/>
          </p:cNvSpPr>
          <p:nvPr>
            <p:ph type="sldNum" sz="quarter" idx="5"/>
          </p:nvPr>
        </p:nvSpPr>
        <p:spPr/>
        <p:txBody>
          <a:bodyPr/>
          <a:lstStyle/>
          <a:p>
            <a:fld id="{34D415F4-AA4E-4226-81FB-4A3C3370F906}" type="slidenum">
              <a:rPr lang="de-DE" smtClean="0"/>
              <a:t>6</a:t>
            </a:fld>
            <a:endParaRPr lang="de-DE"/>
          </a:p>
        </p:txBody>
      </p:sp>
    </p:spTree>
    <p:extLst>
      <p:ext uri="{BB962C8B-B14F-4D97-AF65-F5344CB8AC3E}">
        <p14:creationId xmlns:p14="http://schemas.microsoft.com/office/powerpoint/2010/main" val="1461102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Ziehvater von </a:t>
            </a:r>
            <a:r>
              <a:rPr lang="de-DE" dirty="0" err="1"/>
              <a:t>Thrine</a:t>
            </a:r>
            <a:endParaRPr lang="de-DE" dirty="0"/>
          </a:p>
          <a:p>
            <a:r>
              <a:rPr lang="de-DE" dirty="0"/>
              <a:t>Herrscher der fliegenden Stadt</a:t>
            </a:r>
          </a:p>
        </p:txBody>
      </p:sp>
      <p:sp>
        <p:nvSpPr>
          <p:cNvPr id="4" name="Foliennummernplatzhalter 3"/>
          <p:cNvSpPr>
            <a:spLocks noGrp="1"/>
          </p:cNvSpPr>
          <p:nvPr>
            <p:ph type="sldNum" sz="quarter" idx="5"/>
          </p:nvPr>
        </p:nvSpPr>
        <p:spPr/>
        <p:txBody>
          <a:bodyPr/>
          <a:lstStyle/>
          <a:p>
            <a:fld id="{34D415F4-AA4E-4226-81FB-4A3C3370F906}" type="slidenum">
              <a:rPr lang="de-DE" smtClean="0"/>
              <a:t>7</a:t>
            </a:fld>
            <a:endParaRPr lang="de-DE"/>
          </a:p>
        </p:txBody>
      </p:sp>
    </p:spTree>
    <p:extLst>
      <p:ext uri="{BB962C8B-B14F-4D97-AF65-F5344CB8AC3E}">
        <p14:creationId xmlns:p14="http://schemas.microsoft.com/office/powerpoint/2010/main" val="2777791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Eindrücke zum Setting und Inspiration</a:t>
            </a:r>
          </a:p>
        </p:txBody>
      </p:sp>
      <p:sp>
        <p:nvSpPr>
          <p:cNvPr id="4" name="Foliennummernplatzhalter 3"/>
          <p:cNvSpPr>
            <a:spLocks noGrp="1"/>
          </p:cNvSpPr>
          <p:nvPr>
            <p:ph type="sldNum" sz="quarter" idx="5"/>
          </p:nvPr>
        </p:nvSpPr>
        <p:spPr/>
        <p:txBody>
          <a:bodyPr/>
          <a:lstStyle/>
          <a:p>
            <a:fld id="{34D415F4-AA4E-4226-81FB-4A3C3370F906}" type="slidenum">
              <a:rPr lang="de-DE" smtClean="0"/>
              <a:t>9</a:t>
            </a:fld>
            <a:endParaRPr lang="de-DE"/>
          </a:p>
        </p:txBody>
      </p:sp>
    </p:spTree>
    <p:extLst>
      <p:ext uri="{BB962C8B-B14F-4D97-AF65-F5344CB8AC3E}">
        <p14:creationId xmlns:p14="http://schemas.microsoft.com/office/powerpoint/2010/main" val="3511183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Welt / der Planet ist am sterben, da die Natur zerstört ist (Wasser, Pflanzen kaputt)</a:t>
            </a:r>
          </a:p>
        </p:txBody>
      </p:sp>
      <p:sp>
        <p:nvSpPr>
          <p:cNvPr id="4" name="Foliennummernplatzhalter 3"/>
          <p:cNvSpPr>
            <a:spLocks noGrp="1"/>
          </p:cNvSpPr>
          <p:nvPr>
            <p:ph type="sldNum" sz="quarter" idx="5"/>
          </p:nvPr>
        </p:nvSpPr>
        <p:spPr/>
        <p:txBody>
          <a:bodyPr/>
          <a:lstStyle/>
          <a:p>
            <a:fld id="{34D415F4-AA4E-4226-81FB-4A3C3370F906}" type="slidenum">
              <a:rPr lang="de-DE" smtClean="0"/>
              <a:t>10</a:t>
            </a:fld>
            <a:endParaRPr lang="de-DE"/>
          </a:p>
        </p:txBody>
      </p:sp>
    </p:spTree>
    <p:extLst>
      <p:ext uri="{BB962C8B-B14F-4D97-AF65-F5344CB8AC3E}">
        <p14:creationId xmlns:p14="http://schemas.microsoft.com/office/powerpoint/2010/main" val="1969198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Vater wird auch gezeigt, als Herrscher der Stadt und liebevoller Vater.</a:t>
            </a:r>
          </a:p>
          <a:p>
            <a:endParaRPr lang="de-DE" dirty="0"/>
          </a:p>
          <a:p>
            <a:r>
              <a:rPr lang="de-DE" dirty="0"/>
              <a:t>Architekt:</a:t>
            </a:r>
          </a:p>
          <a:p>
            <a:r>
              <a:rPr lang="de-DE" dirty="0"/>
              <a:t>Er konnte das sterben der Welt nicht aufhalten, seine geliebte Familie wollte die Welt allerdings auch nicht im Stich lassen. Er baut einen riesigen Ring um sein Heimat Sonnensystem um es zu konservieren und Zeit zu gewinnen.</a:t>
            </a:r>
          </a:p>
        </p:txBody>
      </p:sp>
      <p:sp>
        <p:nvSpPr>
          <p:cNvPr id="4" name="Foliennummernplatzhalter 3"/>
          <p:cNvSpPr>
            <a:spLocks noGrp="1"/>
          </p:cNvSpPr>
          <p:nvPr>
            <p:ph type="sldNum" sz="quarter" idx="5"/>
          </p:nvPr>
        </p:nvSpPr>
        <p:spPr/>
        <p:txBody>
          <a:bodyPr/>
          <a:lstStyle/>
          <a:p>
            <a:fld id="{34D415F4-AA4E-4226-81FB-4A3C3370F906}" type="slidenum">
              <a:rPr lang="de-DE" smtClean="0"/>
              <a:t>11</a:t>
            </a:fld>
            <a:endParaRPr lang="de-DE"/>
          </a:p>
        </p:txBody>
      </p:sp>
    </p:spTree>
    <p:extLst>
      <p:ext uri="{BB962C8B-B14F-4D97-AF65-F5344CB8AC3E}">
        <p14:creationId xmlns:p14="http://schemas.microsoft.com/office/powerpoint/2010/main" val="207772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Thrine</a:t>
            </a:r>
            <a:r>
              <a:rPr lang="de-DE" dirty="0"/>
              <a:t> hat einen Blackout</a:t>
            </a:r>
          </a:p>
        </p:txBody>
      </p:sp>
      <p:sp>
        <p:nvSpPr>
          <p:cNvPr id="4" name="Foliennummernplatzhalter 3"/>
          <p:cNvSpPr>
            <a:spLocks noGrp="1"/>
          </p:cNvSpPr>
          <p:nvPr>
            <p:ph type="sldNum" sz="quarter" idx="5"/>
          </p:nvPr>
        </p:nvSpPr>
        <p:spPr/>
        <p:txBody>
          <a:bodyPr/>
          <a:lstStyle/>
          <a:p>
            <a:fld id="{34D415F4-AA4E-4226-81FB-4A3C3370F906}" type="slidenum">
              <a:rPr lang="de-DE" smtClean="0"/>
              <a:t>12</a:t>
            </a:fld>
            <a:endParaRPr lang="de-DE"/>
          </a:p>
        </p:txBody>
      </p:sp>
    </p:spTree>
    <p:extLst>
      <p:ext uri="{BB962C8B-B14F-4D97-AF65-F5344CB8AC3E}">
        <p14:creationId xmlns:p14="http://schemas.microsoft.com/office/powerpoint/2010/main" val="450616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de-DE"/>
              <a:t>Titelmasterformat durch Klicken bearbeiten</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D01CB3A3-29B3-46CC-816D-6CB0B7A91843}" type="datetimeFigureOut">
              <a:rPr lang="de-DE" smtClean="0"/>
              <a:t>18.12.2021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A3F5014-AEC1-4B21-90F9-D23A23C14E59}" type="slidenum">
              <a:rPr lang="de-DE" smtClean="0"/>
              <a:t>‹Nr.›</a:t>
            </a:fld>
            <a:endParaRPr lang="de-DE"/>
          </a:p>
        </p:txBody>
      </p:sp>
    </p:spTree>
    <p:extLst>
      <p:ext uri="{BB962C8B-B14F-4D97-AF65-F5344CB8AC3E}">
        <p14:creationId xmlns:p14="http://schemas.microsoft.com/office/powerpoint/2010/main" val="1445401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D01CB3A3-29B3-46CC-816D-6CB0B7A91843}" type="datetimeFigureOut">
              <a:rPr lang="de-DE" smtClean="0"/>
              <a:t>18.12.2021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A3F5014-AEC1-4B21-90F9-D23A23C14E59}" type="slidenum">
              <a:rPr lang="de-DE" smtClean="0"/>
              <a:t>‹Nr.›</a:t>
            </a:fld>
            <a:endParaRPr lang="de-DE"/>
          </a:p>
        </p:txBody>
      </p:sp>
    </p:spTree>
    <p:extLst>
      <p:ext uri="{BB962C8B-B14F-4D97-AF65-F5344CB8AC3E}">
        <p14:creationId xmlns:p14="http://schemas.microsoft.com/office/powerpoint/2010/main" val="1556542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de-DE"/>
              <a:t>Titelmasterformat durch Klicken bearbeiten</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D01CB3A3-29B3-46CC-816D-6CB0B7A91843}" type="datetimeFigureOut">
              <a:rPr lang="de-DE" smtClean="0"/>
              <a:t>18.12.2021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A3F5014-AEC1-4B21-90F9-D23A23C14E59}" type="slidenum">
              <a:rPr lang="de-DE" smtClean="0"/>
              <a:t>‹Nr.›</a:t>
            </a:fld>
            <a:endParaRPr lang="de-DE"/>
          </a:p>
        </p:txBody>
      </p:sp>
    </p:spTree>
    <p:extLst>
      <p:ext uri="{BB962C8B-B14F-4D97-AF65-F5344CB8AC3E}">
        <p14:creationId xmlns:p14="http://schemas.microsoft.com/office/powerpoint/2010/main" val="274075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de-DE"/>
              <a:t>Titelmasterformat durch Klicken bearbeiten</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D01CB3A3-29B3-46CC-816D-6CB0B7A91843}" type="datetimeFigureOut">
              <a:rPr lang="de-DE" smtClean="0"/>
              <a:t>18.12.2021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A3F5014-AEC1-4B21-90F9-D23A23C14E59}" type="slidenum">
              <a:rPr lang="de-DE" smtClean="0"/>
              <a:t>‹Nr.›</a:t>
            </a:fld>
            <a:endParaRPr lang="de-DE"/>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498202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de-DE"/>
              <a:t>Titelmasterformat durch Klicken bearbeiten</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D01CB3A3-29B3-46CC-816D-6CB0B7A91843}" type="datetimeFigureOut">
              <a:rPr lang="de-DE" smtClean="0"/>
              <a:t>18.12.2021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A3F5014-AEC1-4B21-90F9-D23A23C14E59}" type="slidenum">
              <a:rPr lang="de-DE" smtClean="0"/>
              <a:t>‹Nr.›</a:t>
            </a:fld>
            <a:endParaRPr lang="de-DE"/>
          </a:p>
        </p:txBody>
      </p:sp>
    </p:spTree>
    <p:extLst>
      <p:ext uri="{BB962C8B-B14F-4D97-AF65-F5344CB8AC3E}">
        <p14:creationId xmlns:p14="http://schemas.microsoft.com/office/powerpoint/2010/main" val="2184565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de-DE"/>
              <a:t>Titelmasterformat durch Klicken bearbeiten</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3" name="Date Placeholder 2"/>
          <p:cNvSpPr>
            <a:spLocks noGrp="1"/>
          </p:cNvSpPr>
          <p:nvPr>
            <p:ph type="dt" sz="half" idx="10"/>
          </p:nvPr>
        </p:nvSpPr>
        <p:spPr/>
        <p:txBody>
          <a:bodyPr/>
          <a:lstStyle/>
          <a:p>
            <a:fld id="{D01CB3A3-29B3-46CC-816D-6CB0B7A91843}" type="datetimeFigureOut">
              <a:rPr lang="de-DE" smtClean="0"/>
              <a:t>18.12.2021</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EA3F5014-AEC1-4B21-90F9-D23A23C14E59}" type="slidenum">
              <a:rPr lang="de-DE" smtClean="0"/>
              <a:t>‹Nr.›</a:t>
            </a:fld>
            <a:endParaRPr lang="de-DE"/>
          </a:p>
        </p:txBody>
      </p:sp>
    </p:spTree>
    <p:extLst>
      <p:ext uri="{BB962C8B-B14F-4D97-AF65-F5344CB8AC3E}">
        <p14:creationId xmlns:p14="http://schemas.microsoft.com/office/powerpoint/2010/main" val="24187961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de-DE"/>
              <a:t>Titelmasterformat durch Klicken bearbeiten</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3" name="Date Placeholder 2"/>
          <p:cNvSpPr>
            <a:spLocks noGrp="1"/>
          </p:cNvSpPr>
          <p:nvPr>
            <p:ph type="dt" sz="half" idx="10"/>
          </p:nvPr>
        </p:nvSpPr>
        <p:spPr/>
        <p:txBody>
          <a:bodyPr/>
          <a:lstStyle/>
          <a:p>
            <a:fld id="{D01CB3A3-29B3-46CC-816D-6CB0B7A91843}" type="datetimeFigureOut">
              <a:rPr lang="de-DE" smtClean="0"/>
              <a:t>18.12.2021</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EA3F5014-AEC1-4B21-90F9-D23A23C14E59}" type="slidenum">
              <a:rPr lang="de-DE" smtClean="0"/>
              <a:t>‹Nr.›</a:t>
            </a:fld>
            <a:endParaRPr lang="de-DE"/>
          </a:p>
        </p:txBody>
      </p:sp>
    </p:spTree>
    <p:extLst>
      <p:ext uri="{BB962C8B-B14F-4D97-AF65-F5344CB8AC3E}">
        <p14:creationId xmlns:p14="http://schemas.microsoft.com/office/powerpoint/2010/main" val="8331883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01CB3A3-29B3-46CC-816D-6CB0B7A91843}" type="datetimeFigureOut">
              <a:rPr lang="de-DE" smtClean="0"/>
              <a:t>18.12.2021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A3F5014-AEC1-4B21-90F9-D23A23C14E59}" type="slidenum">
              <a:rPr lang="de-DE" smtClean="0"/>
              <a:t>‹Nr.›</a:t>
            </a:fld>
            <a:endParaRPr lang="de-DE"/>
          </a:p>
        </p:txBody>
      </p:sp>
    </p:spTree>
    <p:extLst>
      <p:ext uri="{BB962C8B-B14F-4D97-AF65-F5344CB8AC3E}">
        <p14:creationId xmlns:p14="http://schemas.microsoft.com/office/powerpoint/2010/main" val="2195857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01CB3A3-29B3-46CC-816D-6CB0B7A91843}" type="datetimeFigureOut">
              <a:rPr lang="de-DE" smtClean="0"/>
              <a:t>18.12.2021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A3F5014-AEC1-4B21-90F9-D23A23C14E59}" type="slidenum">
              <a:rPr lang="de-DE" smtClean="0"/>
              <a:t>‹Nr.›</a:t>
            </a:fld>
            <a:endParaRPr lang="de-DE"/>
          </a:p>
        </p:txBody>
      </p:sp>
    </p:spTree>
    <p:extLst>
      <p:ext uri="{BB962C8B-B14F-4D97-AF65-F5344CB8AC3E}">
        <p14:creationId xmlns:p14="http://schemas.microsoft.com/office/powerpoint/2010/main" val="2912054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01CB3A3-29B3-46CC-816D-6CB0B7A91843}" type="datetimeFigureOut">
              <a:rPr lang="de-DE" smtClean="0"/>
              <a:t>18.12.2021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A3F5014-AEC1-4B21-90F9-D23A23C14E59}" type="slidenum">
              <a:rPr lang="de-DE" smtClean="0"/>
              <a:t>‹Nr.›</a:t>
            </a:fld>
            <a:endParaRPr lang="de-DE"/>
          </a:p>
        </p:txBody>
      </p:sp>
    </p:spTree>
    <p:extLst>
      <p:ext uri="{BB962C8B-B14F-4D97-AF65-F5344CB8AC3E}">
        <p14:creationId xmlns:p14="http://schemas.microsoft.com/office/powerpoint/2010/main" val="2071548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de-DE"/>
              <a:t>Titelmasterformat durch Klicken bearbeiten</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p>
            <a:fld id="{D01CB3A3-29B3-46CC-816D-6CB0B7A91843}" type="datetimeFigureOut">
              <a:rPr lang="de-DE" smtClean="0"/>
              <a:t>18.12.2021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A3F5014-AEC1-4B21-90F9-D23A23C14E59}" type="slidenum">
              <a:rPr lang="de-DE" smtClean="0"/>
              <a:t>‹Nr.›</a:t>
            </a:fld>
            <a:endParaRPr lang="de-DE"/>
          </a:p>
        </p:txBody>
      </p:sp>
    </p:spTree>
    <p:extLst>
      <p:ext uri="{BB962C8B-B14F-4D97-AF65-F5344CB8AC3E}">
        <p14:creationId xmlns:p14="http://schemas.microsoft.com/office/powerpoint/2010/main" val="2904261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D01CB3A3-29B3-46CC-816D-6CB0B7A91843}" type="datetimeFigureOut">
              <a:rPr lang="de-DE" smtClean="0"/>
              <a:t>18.12.2021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A3F5014-AEC1-4B21-90F9-D23A23C14E59}" type="slidenum">
              <a:rPr lang="de-DE" smtClean="0"/>
              <a:t>‹Nr.›</a:t>
            </a:fld>
            <a:endParaRPr lang="de-DE"/>
          </a:p>
        </p:txBody>
      </p:sp>
    </p:spTree>
    <p:extLst>
      <p:ext uri="{BB962C8B-B14F-4D97-AF65-F5344CB8AC3E}">
        <p14:creationId xmlns:p14="http://schemas.microsoft.com/office/powerpoint/2010/main" val="4010137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de-DE"/>
              <a:t>Titelmasterformat durch Klicken bearbeiten</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D01CB3A3-29B3-46CC-816D-6CB0B7A91843}" type="datetimeFigureOut">
              <a:rPr lang="de-DE" smtClean="0"/>
              <a:t>18.12.2021</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EA3F5014-AEC1-4B21-90F9-D23A23C14E59}" type="slidenum">
              <a:rPr lang="de-DE" smtClean="0"/>
              <a:t>‹Nr.›</a:t>
            </a:fld>
            <a:endParaRPr lang="de-DE"/>
          </a:p>
        </p:txBody>
      </p:sp>
    </p:spTree>
    <p:extLst>
      <p:ext uri="{BB962C8B-B14F-4D97-AF65-F5344CB8AC3E}">
        <p14:creationId xmlns:p14="http://schemas.microsoft.com/office/powerpoint/2010/main" val="1199369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D01CB3A3-29B3-46CC-816D-6CB0B7A91843}" type="datetimeFigureOut">
              <a:rPr lang="de-DE" smtClean="0"/>
              <a:t>18.12.2021</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EA3F5014-AEC1-4B21-90F9-D23A23C14E59}" type="slidenum">
              <a:rPr lang="de-DE" smtClean="0"/>
              <a:t>‹Nr.›</a:t>
            </a:fld>
            <a:endParaRPr lang="de-DE"/>
          </a:p>
        </p:txBody>
      </p:sp>
    </p:spTree>
    <p:extLst>
      <p:ext uri="{BB962C8B-B14F-4D97-AF65-F5344CB8AC3E}">
        <p14:creationId xmlns:p14="http://schemas.microsoft.com/office/powerpoint/2010/main" val="270547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CB3A3-29B3-46CC-816D-6CB0B7A91843}" type="datetimeFigureOut">
              <a:rPr lang="de-DE" smtClean="0"/>
              <a:t>18.12.2021</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EA3F5014-AEC1-4B21-90F9-D23A23C14E59}" type="slidenum">
              <a:rPr lang="de-DE" smtClean="0"/>
              <a:t>‹Nr.›</a:t>
            </a:fld>
            <a:endParaRPr lang="de-DE"/>
          </a:p>
        </p:txBody>
      </p:sp>
    </p:spTree>
    <p:extLst>
      <p:ext uri="{BB962C8B-B14F-4D97-AF65-F5344CB8AC3E}">
        <p14:creationId xmlns:p14="http://schemas.microsoft.com/office/powerpoint/2010/main" val="3107902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de-DE"/>
              <a:t>Titelmasterformat durch Klicken bearbeiten</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D01CB3A3-29B3-46CC-816D-6CB0B7A91843}" type="datetimeFigureOut">
              <a:rPr lang="de-DE" smtClean="0"/>
              <a:t>18.12.2021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A3F5014-AEC1-4B21-90F9-D23A23C14E59}" type="slidenum">
              <a:rPr lang="de-DE" smtClean="0"/>
              <a:t>‹Nr.›</a:t>
            </a:fld>
            <a:endParaRPr lang="de-DE"/>
          </a:p>
        </p:txBody>
      </p:sp>
    </p:spTree>
    <p:extLst>
      <p:ext uri="{BB962C8B-B14F-4D97-AF65-F5344CB8AC3E}">
        <p14:creationId xmlns:p14="http://schemas.microsoft.com/office/powerpoint/2010/main" val="427329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D01CB3A3-29B3-46CC-816D-6CB0B7A91843}" type="datetimeFigureOut">
              <a:rPr lang="de-DE" smtClean="0"/>
              <a:t>18.12.2021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A3F5014-AEC1-4B21-90F9-D23A23C14E59}" type="slidenum">
              <a:rPr lang="de-DE" smtClean="0"/>
              <a:t>‹Nr.›</a:t>
            </a:fld>
            <a:endParaRPr lang="de-DE"/>
          </a:p>
        </p:txBody>
      </p:sp>
    </p:spTree>
    <p:extLst>
      <p:ext uri="{BB962C8B-B14F-4D97-AF65-F5344CB8AC3E}">
        <p14:creationId xmlns:p14="http://schemas.microsoft.com/office/powerpoint/2010/main" val="4105380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01CB3A3-29B3-46CC-816D-6CB0B7A91843}" type="datetimeFigureOut">
              <a:rPr lang="de-DE" smtClean="0"/>
              <a:t>18.12.2021</a:t>
            </a:fld>
            <a:endParaRPr lang="de-DE"/>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de-DE"/>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A3F5014-AEC1-4B21-90F9-D23A23C14E59}" type="slidenum">
              <a:rPr lang="de-DE" smtClean="0"/>
              <a:t>‹Nr.›</a:t>
            </a:fld>
            <a:endParaRPr lang="de-DE"/>
          </a:p>
        </p:txBody>
      </p:sp>
    </p:spTree>
    <p:extLst>
      <p:ext uri="{BB962C8B-B14F-4D97-AF65-F5344CB8AC3E}">
        <p14:creationId xmlns:p14="http://schemas.microsoft.com/office/powerpoint/2010/main" val="3740811166"/>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a:solidFill>
                  <a:schemeClr val="accent3"/>
                </a:solidFill>
                <a:latin typeface="Tw Cen MT" panose="020B0602020104020603" pitchFamily="34" charset="0"/>
              </a:rPr>
              <a:t>Good</a:t>
            </a:r>
            <a:r>
              <a:rPr lang="de-DE" dirty="0">
                <a:solidFill>
                  <a:schemeClr val="accent3"/>
                </a:solidFill>
                <a:latin typeface="Tw Cen MT" panose="020B0602020104020603" pitchFamily="34" charset="0"/>
              </a:rPr>
              <a:t> </a:t>
            </a:r>
            <a:r>
              <a:rPr lang="de-DE" dirty="0" err="1">
                <a:solidFill>
                  <a:schemeClr val="accent3"/>
                </a:solidFill>
                <a:latin typeface="Tw Cen MT" panose="020B0602020104020603" pitchFamily="34" charset="0"/>
              </a:rPr>
              <a:t>Intentions</a:t>
            </a:r>
            <a:endParaRPr lang="de-DE" dirty="0">
              <a:solidFill>
                <a:schemeClr val="accent3"/>
              </a:solidFill>
              <a:latin typeface="Tw Cen MT" panose="020B0602020104020603" pitchFamily="34" charset="0"/>
            </a:endParaRPr>
          </a:p>
        </p:txBody>
      </p:sp>
      <p:sp>
        <p:nvSpPr>
          <p:cNvPr id="3" name="Untertitel 2"/>
          <p:cNvSpPr>
            <a:spLocks noGrp="1"/>
          </p:cNvSpPr>
          <p:nvPr>
            <p:ph type="subTitle" idx="1"/>
          </p:nvPr>
        </p:nvSpPr>
        <p:spPr/>
        <p:txBody>
          <a:bodyPr/>
          <a:lstStyle/>
          <a:p>
            <a:r>
              <a:rPr lang="de-DE" dirty="0">
                <a:latin typeface="Tw Cen MT" panose="020B0602020104020603" pitchFamily="34" charset="0"/>
              </a:rPr>
              <a:t>(Hoffentlich bald) ein Comic von Jan Bartels</a:t>
            </a:r>
          </a:p>
        </p:txBody>
      </p:sp>
    </p:spTree>
    <p:extLst>
      <p:ext uri="{BB962C8B-B14F-4D97-AF65-F5344CB8AC3E}">
        <p14:creationId xmlns:p14="http://schemas.microsoft.com/office/powerpoint/2010/main" val="577372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chemeClr val="accent3"/>
                </a:solidFill>
                <a:latin typeface="Tw Cen MT" panose="020B0602020104020603" pitchFamily="34" charset="0"/>
              </a:rPr>
              <a:t>1</a:t>
            </a:r>
            <a:endParaRPr lang="de-DE" dirty="0"/>
          </a:p>
        </p:txBody>
      </p:sp>
      <p:pic>
        <p:nvPicPr>
          <p:cNvPr id="9" name="Inhaltsplatzhalt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3795" y="1732449"/>
            <a:ext cx="2910060" cy="2910060"/>
          </a:xfrm>
        </p:spPr>
      </p:pic>
      <p:sp>
        <p:nvSpPr>
          <p:cNvPr id="11" name="Textfeld 10"/>
          <p:cNvSpPr txBox="1"/>
          <p:nvPr/>
        </p:nvSpPr>
        <p:spPr>
          <a:xfrm>
            <a:off x="4039985" y="1732449"/>
            <a:ext cx="7589520" cy="2677656"/>
          </a:xfrm>
          <a:prstGeom prst="rect">
            <a:avLst/>
          </a:prstGeom>
          <a:noFill/>
        </p:spPr>
        <p:txBody>
          <a:bodyPr wrap="square" rtlCol="0">
            <a:spAutoFit/>
          </a:bodyPr>
          <a:lstStyle/>
          <a:p>
            <a:pPr marL="285750" indent="-285750">
              <a:buFontTx/>
              <a:buChar char="-"/>
            </a:pPr>
            <a:r>
              <a:rPr lang="de-DE" sz="2800" dirty="0" err="1">
                <a:latin typeface="Tw Cen MT" panose="020B0602020104020603" pitchFamily="34" charset="0"/>
              </a:rPr>
              <a:t>Thrine</a:t>
            </a:r>
            <a:r>
              <a:rPr lang="de-DE" sz="2800" dirty="0">
                <a:latin typeface="Tw Cen MT" panose="020B0602020104020603" pitchFamily="34" charset="0"/>
              </a:rPr>
              <a:t> (Held) lebt in einer fliegenden Handelsstadt / Oase.</a:t>
            </a:r>
          </a:p>
          <a:p>
            <a:pPr marL="285750" indent="-285750">
              <a:buFontTx/>
              <a:buChar char="-"/>
            </a:pPr>
            <a:r>
              <a:rPr lang="de-DE" sz="2800" dirty="0">
                <a:latin typeface="Tw Cen MT" panose="020B0602020104020603" pitchFamily="34" charset="0"/>
              </a:rPr>
              <a:t>Der Rest des Planeten ist kaum bewohnbar (</a:t>
            </a:r>
            <a:r>
              <a:rPr lang="de-DE" sz="2800" dirty="0" err="1">
                <a:latin typeface="Tw Cen MT" panose="020B0602020104020603" pitchFamily="34" charset="0"/>
              </a:rPr>
              <a:t>Wasteland</a:t>
            </a:r>
            <a:r>
              <a:rPr lang="de-DE" sz="2800" dirty="0">
                <a:latin typeface="Tw Cen MT" panose="020B0602020104020603" pitchFamily="34" charset="0"/>
              </a:rPr>
              <a:t>).</a:t>
            </a:r>
          </a:p>
          <a:p>
            <a:pPr marL="285750" indent="-285750">
              <a:buFontTx/>
              <a:buChar char="-"/>
            </a:pPr>
            <a:r>
              <a:rPr lang="de-DE" sz="2800" dirty="0" err="1">
                <a:latin typeface="Tw Cen MT" panose="020B0602020104020603" pitchFamily="34" charset="0"/>
              </a:rPr>
              <a:t>Thrine</a:t>
            </a:r>
            <a:r>
              <a:rPr lang="de-DE" sz="2800" dirty="0">
                <a:latin typeface="Tw Cen MT" panose="020B0602020104020603" pitchFamily="34" charset="0"/>
              </a:rPr>
              <a:t> hat magische Fähigkeiten, ist sich deren Stärke allerdings nicht bewusst.</a:t>
            </a:r>
          </a:p>
        </p:txBody>
      </p:sp>
    </p:spTree>
    <p:extLst>
      <p:ext uri="{BB962C8B-B14F-4D97-AF65-F5344CB8AC3E}">
        <p14:creationId xmlns:p14="http://schemas.microsoft.com/office/powerpoint/2010/main" val="1576465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95" y="1732449"/>
            <a:ext cx="3018554" cy="2901747"/>
          </a:xfrm>
          <a:prstGeom prst="rect">
            <a:avLst/>
          </a:prstGeom>
        </p:spPr>
      </p:pic>
      <p:sp>
        <p:nvSpPr>
          <p:cNvPr id="2" name="Titel 1"/>
          <p:cNvSpPr>
            <a:spLocks noGrp="1"/>
          </p:cNvSpPr>
          <p:nvPr>
            <p:ph type="title"/>
          </p:nvPr>
        </p:nvSpPr>
        <p:spPr/>
        <p:txBody>
          <a:bodyPr/>
          <a:lstStyle/>
          <a:p>
            <a:r>
              <a:rPr lang="de-DE" dirty="0">
                <a:solidFill>
                  <a:schemeClr val="accent3"/>
                </a:solidFill>
                <a:latin typeface="Tw Cen MT" panose="020B0602020104020603" pitchFamily="34" charset="0"/>
              </a:rPr>
              <a:t>2</a:t>
            </a:r>
            <a:endParaRPr lang="de-DE" dirty="0"/>
          </a:p>
        </p:txBody>
      </p:sp>
      <p:sp>
        <p:nvSpPr>
          <p:cNvPr id="6" name="Textfeld 5"/>
          <p:cNvSpPr txBox="1"/>
          <p:nvPr/>
        </p:nvSpPr>
        <p:spPr>
          <a:xfrm>
            <a:off x="4039985" y="1732449"/>
            <a:ext cx="7589520" cy="3539430"/>
          </a:xfrm>
          <a:prstGeom prst="rect">
            <a:avLst/>
          </a:prstGeom>
          <a:noFill/>
        </p:spPr>
        <p:txBody>
          <a:bodyPr wrap="square" rtlCol="0">
            <a:spAutoFit/>
          </a:bodyPr>
          <a:lstStyle/>
          <a:p>
            <a:pPr marL="285750" indent="-285750">
              <a:buFontTx/>
              <a:buChar char="-"/>
            </a:pPr>
            <a:r>
              <a:rPr lang="de-DE" sz="2800" dirty="0" err="1">
                <a:latin typeface="Tw Cen MT" panose="020B0602020104020603" pitchFamily="34" charset="0"/>
              </a:rPr>
              <a:t>Thrines</a:t>
            </a:r>
            <a:r>
              <a:rPr lang="de-DE" sz="2800" dirty="0">
                <a:latin typeface="Tw Cen MT" panose="020B0602020104020603" pitchFamily="34" charset="0"/>
              </a:rPr>
              <a:t> Fernweh wird klar, als er am Hafen die Schiffe beobachtet.</a:t>
            </a:r>
          </a:p>
          <a:p>
            <a:pPr marL="285750" indent="-285750">
              <a:buFontTx/>
              <a:buChar char="-"/>
            </a:pPr>
            <a:r>
              <a:rPr lang="de-DE" sz="2800" dirty="0">
                <a:latin typeface="Tw Cen MT" panose="020B0602020104020603" pitchFamily="34" charset="0"/>
              </a:rPr>
              <a:t>Er unterhält sich mit einem Fremden (Atlas).</a:t>
            </a:r>
          </a:p>
          <a:p>
            <a:pPr marL="285750" indent="-285750">
              <a:buFontTx/>
              <a:buChar char="-"/>
            </a:pPr>
            <a:r>
              <a:rPr lang="de-DE" sz="2800" dirty="0">
                <a:latin typeface="Tw Cen MT" panose="020B0602020104020603" pitchFamily="34" charset="0"/>
              </a:rPr>
              <a:t>Dieser erzählt ihm die Geschichte von „dem Architekten“.</a:t>
            </a:r>
          </a:p>
          <a:p>
            <a:pPr marL="285750" indent="-285750">
              <a:buFontTx/>
              <a:buChar char="-"/>
            </a:pPr>
            <a:endParaRPr lang="de-DE" sz="2800" dirty="0">
              <a:latin typeface="Tw Cen MT" panose="020B0602020104020603" pitchFamily="34" charset="0"/>
            </a:endParaRPr>
          </a:p>
          <a:p>
            <a:pPr marL="285750" indent="-285750">
              <a:buFontTx/>
              <a:buChar char="-"/>
            </a:pPr>
            <a:r>
              <a:rPr lang="de-DE" sz="2800" dirty="0" err="1">
                <a:latin typeface="Tw Cen MT" panose="020B0602020104020603" pitchFamily="34" charset="0"/>
              </a:rPr>
              <a:t>Thrine</a:t>
            </a:r>
            <a:r>
              <a:rPr lang="de-DE" sz="2800" dirty="0">
                <a:latin typeface="Tw Cen MT" panose="020B0602020104020603" pitchFamily="34" charset="0"/>
              </a:rPr>
              <a:t> bleibt allerdings „brav zuhause“ da er seinem Ziehvater vertraut.</a:t>
            </a:r>
          </a:p>
        </p:txBody>
      </p:sp>
    </p:spTree>
    <p:extLst>
      <p:ext uri="{BB962C8B-B14F-4D97-AF65-F5344CB8AC3E}">
        <p14:creationId xmlns:p14="http://schemas.microsoft.com/office/powerpoint/2010/main" val="1450045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95" y="1732449"/>
            <a:ext cx="3018554" cy="2901747"/>
          </a:xfrm>
          <a:prstGeom prst="rect">
            <a:avLst/>
          </a:prstGeom>
        </p:spPr>
      </p:pic>
      <p:sp>
        <p:nvSpPr>
          <p:cNvPr id="2" name="Titel 1"/>
          <p:cNvSpPr>
            <a:spLocks noGrp="1"/>
          </p:cNvSpPr>
          <p:nvPr>
            <p:ph type="title"/>
          </p:nvPr>
        </p:nvSpPr>
        <p:spPr/>
        <p:txBody>
          <a:bodyPr/>
          <a:lstStyle/>
          <a:p>
            <a:r>
              <a:rPr lang="de-DE" dirty="0">
                <a:solidFill>
                  <a:schemeClr val="accent3"/>
                </a:solidFill>
                <a:latin typeface="Tw Cen MT" panose="020B0602020104020603" pitchFamily="34" charset="0"/>
              </a:rPr>
              <a:t>3</a:t>
            </a:r>
            <a:endParaRPr lang="de-DE" dirty="0"/>
          </a:p>
        </p:txBody>
      </p:sp>
      <p:pic>
        <p:nvPicPr>
          <p:cNvPr id="5" name="Inhaltsplatzhalt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13795" y="1732448"/>
            <a:ext cx="3018554" cy="2901747"/>
          </a:xfrm>
        </p:spPr>
      </p:pic>
      <p:sp>
        <p:nvSpPr>
          <p:cNvPr id="6" name="Textfeld 5"/>
          <p:cNvSpPr txBox="1"/>
          <p:nvPr/>
        </p:nvSpPr>
        <p:spPr>
          <a:xfrm>
            <a:off x="4039985" y="1732449"/>
            <a:ext cx="7589520" cy="2677656"/>
          </a:xfrm>
          <a:prstGeom prst="rect">
            <a:avLst/>
          </a:prstGeom>
          <a:noFill/>
        </p:spPr>
        <p:txBody>
          <a:bodyPr wrap="square" rtlCol="0">
            <a:spAutoFit/>
          </a:bodyPr>
          <a:lstStyle/>
          <a:p>
            <a:pPr marL="285750" indent="-285750">
              <a:buFontTx/>
              <a:buChar char="-"/>
            </a:pPr>
            <a:r>
              <a:rPr lang="de-DE" sz="2800" dirty="0">
                <a:latin typeface="Tw Cen MT" panose="020B0602020104020603" pitchFamily="34" charset="0"/>
              </a:rPr>
              <a:t>Am folgenden Abend wird die Stadt attackiert und </a:t>
            </a:r>
            <a:r>
              <a:rPr lang="de-DE" sz="2800" dirty="0" err="1">
                <a:latin typeface="Tw Cen MT" panose="020B0602020104020603" pitchFamily="34" charset="0"/>
              </a:rPr>
              <a:t>Thrine</a:t>
            </a:r>
            <a:r>
              <a:rPr lang="de-DE" sz="2800" dirty="0">
                <a:latin typeface="Tw Cen MT" panose="020B0602020104020603" pitchFamily="34" charset="0"/>
              </a:rPr>
              <a:t> wird entführt.</a:t>
            </a:r>
          </a:p>
          <a:p>
            <a:pPr marL="285750" indent="-285750">
              <a:buFontTx/>
              <a:buChar char="-"/>
            </a:pPr>
            <a:endParaRPr lang="de-DE" sz="2800" dirty="0">
              <a:latin typeface="Tw Cen MT" panose="020B0602020104020603" pitchFamily="34" charset="0"/>
            </a:endParaRPr>
          </a:p>
          <a:p>
            <a:pPr marL="285750" indent="-285750">
              <a:buFontTx/>
              <a:buChar char="-"/>
            </a:pPr>
            <a:r>
              <a:rPr lang="de-DE" sz="2800" dirty="0">
                <a:latin typeface="Tw Cen MT" panose="020B0602020104020603" pitchFamily="34" charset="0"/>
              </a:rPr>
              <a:t>Dabei setzt </a:t>
            </a:r>
            <a:r>
              <a:rPr lang="de-DE" sz="2800" dirty="0" err="1">
                <a:latin typeface="Tw Cen MT" panose="020B0602020104020603" pitchFamily="34" charset="0"/>
              </a:rPr>
              <a:t>Thrine</a:t>
            </a:r>
            <a:r>
              <a:rPr lang="de-DE" sz="2800" dirty="0">
                <a:latin typeface="Tw Cen MT" panose="020B0602020104020603" pitchFamily="34" charset="0"/>
              </a:rPr>
              <a:t> starke Magie ein, die er nicht kontrollieren kann.</a:t>
            </a:r>
          </a:p>
          <a:p>
            <a:pPr marL="285750" indent="-285750">
              <a:buFontTx/>
              <a:buChar char="-"/>
            </a:pPr>
            <a:r>
              <a:rPr lang="de-DE" sz="2800" dirty="0">
                <a:latin typeface="Tw Cen MT" panose="020B0602020104020603" pitchFamily="34" charset="0"/>
              </a:rPr>
              <a:t>Daraufhin stürzt die Stadt ab.</a:t>
            </a:r>
          </a:p>
        </p:txBody>
      </p:sp>
    </p:spTree>
    <p:extLst>
      <p:ext uri="{BB962C8B-B14F-4D97-AF65-F5344CB8AC3E}">
        <p14:creationId xmlns:p14="http://schemas.microsoft.com/office/powerpoint/2010/main" val="3180930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95" y="1732449"/>
            <a:ext cx="3018554" cy="2901747"/>
          </a:xfrm>
          <a:prstGeom prst="rect">
            <a:avLst/>
          </a:prstGeom>
        </p:spPr>
      </p:pic>
      <p:sp>
        <p:nvSpPr>
          <p:cNvPr id="2" name="Titel 1"/>
          <p:cNvSpPr>
            <a:spLocks noGrp="1"/>
          </p:cNvSpPr>
          <p:nvPr>
            <p:ph type="title"/>
          </p:nvPr>
        </p:nvSpPr>
        <p:spPr/>
        <p:txBody>
          <a:bodyPr/>
          <a:lstStyle/>
          <a:p>
            <a:r>
              <a:rPr lang="de-DE" dirty="0">
                <a:solidFill>
                  <a:schemeClr val="accent3"/>
                </a:solidFill>
                <a:latin typeface="Tw Cen MT" panose="020B0602020104020603" pitchFamily="34" charset="0"/>
              </a:rPr>
              <a:t>4</a:t>
            </a:r>
            <a:endParaRPr lang="de-DE" dirty="0"/>
          </a:p>
        </p:txBody>
      </p:sp>
      <p:pic>
        <p:nvPicPr>
          <p:cNvPr id="5" name="Inhaltsplatzhalt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13795" y="1732448"/>
            <a:ext cx="3018554" cy="2901747"/>
          </a:xfrm>
        </p:spPr>
      </p:pic>
      <p:pic>
        <p:nvPicPr>
          <p:cNvPr id="4" name="Grafi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795" y="1732446"/>
            <a:ext cx="3018554" cy="2901747"/>
          </a:xfrm>
          <a:prstGeom prst="rect">
            <a:avLst/>
          </a:prstGeom>
        </p:spPr>
      </p:pic>
      <p:sp>
        <p:nvSpPr>
          <p:cNvPr id="6" name="Textfeld 5"/>
          <p:cNvSpPr txBox="1"/>
          <p:nvPr/>
        </p:nvSpPr>
        <p:spPr>
          <a:xfrm>
            <a:off x="4039985" y="1732449"/>
            <a:ext cx="7589520" cy="3108543"/>
          </a:xfrm>
          <a:prstGeom prst="rect">
            <a:avLst/>
          </a:prstGeom>
          <a:noFill/>
        </p:spPr>
        <p:txBody>
          <a:bodyPr wrap="square" rtlCol="0">
            <a:spAutoFit/>
          </a:bodyPr>
          <a:lstStyle/>
          <a:p>
            <a:pPr marL="285750" indent="-285750">
              <a:buFontTx/>
              <a:buChar char="-"/>
            </a:pPr>
            <a:r>
              <a:rPr lang="de-DE" sz="2800" dirty="0" err="1">
                <a:latin typeface="Tw Cen MT" panose="020B0602020104020603" pitchFamily="34" charset="0"/>
              </a:rPr>
              <a:t>Thrine</a:t>
            </a:r>
            <a:r>
              <a:rPr lang="de-DE" sz="2800" dirty="0">
                <a:latin typeface="Tw Cen MT" panose="020B0602020104020603" pitchFamily="34" charset="0"/>
              </a:rPr>
              <a:t> wacht auf dem Schiff von Atlas auf und begegnet </a:t>
            </a:r>
            <a:r>
              <a:rPr lang="de-DE" sz="2800" dirty="0" err="1">
                <a:latin typeface="Tw Cen MT" panose="020B0602020104020603" pitchFamily="34" charset="0"/>
              </a:rPr>
              <a:t>Gea</a:t>
            </a:r>
            <a:r>
              <a:rPr lang="de-DE" sz="2800" dirty="0">
                <a:latin typeface="Tw Cen MT" panose="020B0602020104020603" pitchFamily="34" charset="0"/>
              </a:rPr>
              <a:t> und </a:t>
            </a:r>
            <a:r>
              <a:rPr lang="de-DE" sz="2800" dirty="0" err="1">
                <a:latin typeface="Tw Cen MT" panose="020B0602020104020603" pitchFamily="34" charset="0"/>
              </a:rPr>
              <a:t>Marose</a:t>
            </a:r>
            <a:r>
              <a:rPr lang="de-DE" sz="2800" dirty="0">
                <a:latin typeface="Tw Cen MT" panose="020B0602020104020603" pitchFamily="34" charset="0"/>
              </a:rPr>
              <a:t>.</a:t>
            </a:r>
          </a:p>
          <a:p>
            <a:pPr marL="285750" indent="-285750">
              <a:buFontTx/>
              <a:buChar char="-"/>
            </a:pPr>
            <a:r>
              <a:rPr lang="de-DE" sz="2800" dirty="0">
                <a:latin typeface="Tw Cen MT" panose="020B0602020104020603" pitchFamily="34" charset="0"/>
              </a:rPr>
              <a:t>Sie konfrontieren </a:t>
            </a:r>
            <a:r>
              <a:rPr lang="de-DE" sz="2800" dirty="0" err="1">
                <a:latin typeface="Tw Cen MT" panose="020B0602020104020603" pitchFamily="34" charset="0"/>
              </a:rPr>
              <a:t>Thrine</a:t>
            </a:r>
            <a:r>
              <a:rPr lang="de-DE" sz="2800" dirty="0">
                <a:latin typeface="Tw Cen MT" panose="020B0602020104020603" pitchFamily="34" charset="0"/>
              </a:rPr>
              <a:t> damit, dass sein Vater für die Zerstörte Welt verantwortlich ist und ihn benutzt hat.</a:t>
            </a:r>
          </a:p>
          <a:p>
            <a:pPr marL="285750" indent="-285750">
              <a:buFontTx/>
              <a:buChar char="-"/>
            </a:pPr>
            <a:endParaRPr lang="de-DE" sz="2800" dirty="0">
              <a:latin typeface="Tw Cen MT" panose="020B0602020104020603" pitchFamily="34" charset="0"/>
            </a:endParaRPr>
          </a:p>
          <a:p>
            <a:pPr marL="285750" indent="-285750">
              <a:buFontTx/>
              <a:buChar char="-"/>
            </a:pPr>
            <a:r>
              <a:rPr lang="de-DE" sz="2800" dirty="0" err="1">
                <a:latin typeface="Tw Cen MT" panose="020B0602020104020603" pitchFamily="34" charset="0"/>
              </a:rPr>
              <a:t>Thrine</a:t>
            </a:r>
            <a:r>
              <a:rPr lang="de-DE" sz="2800" dirty="0">
                <a:latin typeface="Tw Cen MT" panose="020B0602020104020603" pitchFamily="34" charset="0"/>
              </a:rPr>
              <a:t> glaubt ihnen zuerst nicht…</a:t>
            </a:r>
          </a:p>
        </p:txBody>
      </p:sp>
    </p:spTree>
    <p:extLst>
      <p:ext uri="{BB962C8B-B14F-4D97-AF65-F5344CB8AC3E}">
        <p14:creationId xmlns:p14="http://schemas.microsoft.com/office/powerpoint/2010/main" val="3243330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95" y="1732449"/>
            <a:ext cx="3018554" cy="2901747"/>
          </a:xfrm>
          <a:prstGeom prst="rect">
            <a:avLst/>
          </a:prstGeom>
        </p:spPr>
      </p:pic>
      <p:sp>
        <p:nvSpPr>
          <p:cNvPr id="2" name="Titel 1"/>
          <p:cNvSpPr>
            <a:spLocks noGrp="1"/>
          </p:cNvSpPr>
          <p:nvPr>
            <p:ph type="title"/>
          </p:nvPr>
        </p:nvSpPr>
        <p:spPr/>
        <p:txBody>
          <a:bodyPr/>
          <a:lstStyle/>
          <a:p>
            <a:r>
              <a:rPr lang="de-DE" dirty="0">
                <a:solidFill>
                  <a:schemeClr val="accent3"/>
                </a:solidFill>
                <a:latin typeface="Tw Cen MT" panose="020B0602020104020603" pitchFamily="34" charset="0"/>
              </a:rPr>
              <a:t>5</a:t>
            </a:r>
            <a:endParaRPr lang="de-DE" dirty="0"/>
          </a:p>
        </p:txBody>
      </p:sp>
      <p:pic>
        <p:nvPicPr>
          <p:cNvPr id="5" name="Inhaltsplatzhalt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13795" y="1732448"/>
            <a:ext cx="3018554" cy="2901747"/>
          </a:xfrm>
        </p:spPr>
      </p:pic>
      <p:pic>
        <p:nvPicPr>
          <p:cNvPr id="4" name="Grafi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795" y="1732446"/>
            <a:ext cx="3018554" cy="2901747"/>
          </a:xfrm>
          <a:prstGeom prst="rect">
            <a:avLst/>
          </a:prstGeom>
        </p:spPr>
      </p:pic>
      <p:sp>
        <p:nvSpPr>
          <p:cNvPr id="6" name="Textfeld 5"/>
          <p:cNvSpPr txBox="1"/>
          <p:nvPr/>
        </p:nvSpPr>
        <p:spPr>
          <a:xfrm>
            <a:off x="4039985" y="1732449"/>
            <a:ext cx="7589520" cy="3539430"/>
          </a:xfrm>
          <a:prstGeom prst="rect">
            <a:avLst/>
          </a:prstGeom>
          <a:noFill/>
        </p:spPr>
        <p:txBody>
          <a:bodyPr wrap="square" rtlCol="0">
            <a:spAutoFit/>
          </a:bodyPr>
          <a:lstStyle/>
          <a:p>
            <a:pPr marL="285750" indent="-285750">
              <a:buFontTx/>
              <a:buChar char="-"/>
            </a:pPr>
            <a:r>
              <a:rPr lang="de-DE" sz="2800" dirty="0">
                <a:latin typeface="Tw Cen MT" panose="020B0602020104020603" pitchFamily="34" charset="0"/>
              </a:rPr>
              <a:t>… doch als er sich nachts davon schleicht findet er Beweise.</a:t>
            </a:r>
          </a:p>
          <a:p>
            <a:pPr marL="285750" indent="-285750">
              <a:buFontTx/>
              <a:buChar char="-"/>
            </a:pPr>
            <a:endParaRPr lang="de-DE" sz="2800" dirty="0">
              <a:latin typeface="Tw Cen MT" panose="020B0602020104020603" pitchFamily="34" charset="0"/>
            </a:endParaRPr>
          </a:p>
          <a:p>
            <a:pPr marL="285750" indent="-285750">
              <a:buFontTx/>
              <a:buChar char="-"/>
            </a:pPr>
            <a:r>
              <a:rPr lang="de-DE" sz="2800" dirty="0" err="1">
                <a:latin typeface="Tw Cen MT" panose="020B0602020104020603" pitchFamily="34" charset="0"/>
              </a:rPr>
              <a:t>Gea</a:t>
            </a:r>
            <a:r>
              <a:rPr lang="de-DE" sz="2800" dirty="0">
                <a:latin typeface="Tw Cen MT" panose="020B0602020104020603" pitchFamily="34" charset="0"/>
              </a:rPr>
              <a:t> beruhigt ihn und erzählt von ihrer und </a:t>
            </a:r>
            <a:r>
              <a:rPr lang="de-DE" sz="2800" dirty="0" err="1">
                <a:latin typeface="Tw Cen MT" panose="020B0602020104020603" pitchFamily="34" charset="0"/>
              </a:rPr>
              <a:t>Maroses</a:t>
            </a:r>
            <a:r>
              <a:rPr lang="de-DE" sz="2800" dirty="0">
                <a:latin typeface="Tw Cen MT" panose="020B0602020104020603" pitchFamily="34" charset="0"/>
              </a:rPr>
              <a:t> Hintergrund.</a:t>
            </a:r>
          </a:p>
          <a:p>
            <a:pPr marL="285750" indent="-285750">
              <a:buFontTx/>
              <a:buChar char="-"/>
            </a:pPr>
            <a:endParaRPr lang="de-DE" sz="2800" dirty="0">
              <a:latin typeface="Tw Cen MT" panose="020B0602020104020603" pitchFamily="34" charset="0"/>
            </a:endParaRPr>
          </a:p>
          <a:p>
            <a:pPr marL="285750" indent="-285750">
              <a:buFontTx/>
              <a:buChar char="-"/>
            </a:pPr>
            <a:r>
              <a:rPr lang="de-DE" sz="2800" dirty="0" err="1">
                <a:latin typeface="Tw Cen MT" panose="020B0602020104020603" pitchFamily="34" charset="0"/>
              </a:rPr>
              <a:t>Thrine</a:t>
            </a:r>
            <a:r>
              <a:rPr lang="de-DE" sz="2800" dirty="0">
                <a:latin typeface="Tw Cen MT" panose="020B0602020104020603" pitchFamily="34" charset="0"/>
              </a:rPr>
              <a:t> schließt sich den Helden an, um seinen Vater aufzuhalten.</a:t>
            </a:r>
          </a:p>
        </p:txBody>
      </p:sp>
    </p:spTree>
    <p:extLst>
      <p:ext uri="{BB962C8B-B14F-4D97-AF65-F5344CB8AC3E}">
        <p14:creationId xmlns:p14="http://schemas.microsoft.com/office/powerpoint/2010/main" val="274738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95" y="1732449"/>
            <a:ext cx="3018554" cy="2901747"/>
          </a:xfrm>
          <a:prstGeom prst="rect">
            <a:avLst/>
          </a:prstGeom>
        </p:spPr>
      </p:pic>
      <p:sp>
        <p:nvSpPr>
          <p:cNvPr id="2" name="Titel 1"/>
          <p:cNvSpPr>
            <a:spLocks noGrp="1"/>
          </p:cNvSpPr>
          <p:nvPr>
            <p:ph type="title"/>
          </p:nvPr>
        </p:nvSpPr>
        <p:spPr/>
        <p:txBody>
          <a:bodyPr/>
          <a:lstStyle/>
          <a:p>
            <a:r>
              <a:rPr lang="de-DE" dirty="0">
                <a:solidFill>
                  <a:schemeClr val="accent3"/>
                </a:solidFill>
                <a:latin typeface="Tw Cen MT" panose="020B0602020104020603" pitchFamily="34" charset="0"/>
              </a:rPr>
              <a:t>6</a:t>
            </a:r>
            <a:endParaRPr lang="de-DE" dirty="0"/>
          </a:p>
        </p:txBody>
      </p:sp>
      <p:pic>
        <p:nvPicPr>
          <p:cNvPr id="5" name="Inhaltsplatzhalt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13795" y="1732448"/>
            <a:ext cx="3018554" cy="2901747"/>
          </a:xfrm>
        </p:spPr>
      </p:pic>
      <p:pic>
        <p:nvPicPr>
          <p:cNvPr id="4" name="Grafi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795" y="1732446"/>
            <a:ext cx="3018554" cy="2901747"/>
          </a:xfrm>
          <a:prstGeom prst="rect">
            <a:avLst/>
          </a:prstGeom>
        </p:spPr>
      </p:pic>
      <p:sp>
        <p:nvSpPr>
          <p:cNvPr id="6" name="Textfeld 5"/>
          <p:cNvSpPr txBox="1"/>
          <p:nvPr/>
        </p:nvSpPr>
        <p:spPr>
          <a:xfrm>
            <a:off x="4039985" y="1732449"/>
            <a:ext cx="7589520" cy="1384995"/>
          </a:xfrm>
          <a:prstGeom prst="rect">
            <a:avLst/>
          </a:prstGeom>
          <a:noFill/>
        </p:spPr>
        <p:txBody>
          <a:bodyPr wrap="square" rtlCol="0">
            <a:spAutoFit/>
          </a:bodyPr>
          <a:lstStyle/>
          <a:p>
            <a:pPr marL="285750" indent="-285750">
              <a:buFontTx/>
              <a:buChar char="-"/>
            </a:pPr>
            <a:r>
              <a:rPr lang="de-DE" sz="2800" dirty="0">
                <a:latin typeface="Tw Cen MT" panose="020B0602020104020603" pitchFamily="34" charset="0"/>
              </a:rPr>
              <a:t>Bei der Verfolgung des Vaters Geraten die Helden in einen Konflikt mit den Bewohnern des </a:t>
            </a:r>
            <a:r>
              <a:rPr lang="de-DE" sz="2800" dirty="0" err="1">
                <a:latin typeface="Tw Cen MT" panose="020B0602020104020603" pitchFamily="34" charset="0"/>
              </a:rPr>
              <a:t>Wastelands</a:t>
            </a:r>
            <a:r>
              <a:rPr lang="de-DE" sz="2800" dirty="0">
                <a:latin typeface="Tw Cen MT" panose="020B0602020104020603" pitchFamily="34" charset="0"/>
              </a:rPr>
              <a:t>.</a:t>
            </a:r>
          </a:p>
        </p:txBody>
      </p:sp>
    </p:spTree>
    <p:extLst>
      <p:ext uri="{BB962C8B-B14F-4D97-AF65-F5344CB8AC3E}">
        <p14:creationId xmlns:p14="http://schemas.microsoft.com/office/powerpoint/2010/main" val="752722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95" y="1732449"/>
            <a:ext cx="3018554" cy="2901747"/>
          </a:xfrm>
          <a:prstGeom prst="rect">
            <a:avLst/>
          </a:prstGeom>
        </p:spPr>
      </p:pic>
      <p:sp>
        <p:nvSpPr>
          <p:cNvPr id="2" name="Titel 1"/>
          <p:cNvSpPr>
            <a:spLocks noGrp="1"/>
          </p:cNvSpPr>
          <p:nvPr>
            <p:ph type="title"/>
          </p:nvPr>
        </p:nvSpPr>
        <p:spPr/>
        <p:txBody>
          <a:bodyPr/>
          <a:lstStyle/>
          <a:p>
            <a:r>
              <a:rPr lang="de-DE" dirty="0">
                <a:solidFill>
                  <a:schemeClr val="accent3"/>
                </a:solidFill>
                <a:latin typeface="Tw Cen MT" panose="020B0602020104020603" pitchFamily="34" charset="0"/>
              </a:rPr>
              <a:t>7</a:t>
            </a:r>
            <a:endParaRPr lang="de-DE" dirty="0"/>
          </a:p>
        </p:txBody>
      </p:sp>
      <p:pic>
        <p:nvPicPr>
          <p:cNvPr id="5" name="Inhaltsplatzhalt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13795" y="1732448"/>
            <a:ext cx="3018554" cy="2901747"/>
          </a:xfrm>
        </p:spPr>
      </p:pic>
      <p:pic>
        <p:nvPicPr>
          <p:cNvPr id="4" name="Grafi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795" y="1732446"/>
            <a:ext cx="3018554" cy="2901747"/>
          </a:xfrm>
          <a:prstGeom prst="rect">
            <a:avLst/>
          </a:prstGeom>
        </p:spPr>
      </p:pic>
      <p:sp>
        <p:nvSpPr>
          <p:cNvPr id="6" name="Textfeld 5"/>
          <p:cNvSpPr txBox="1"/>
          <p:nvPr/>
        </p:nvSpPr>
        <p:spPr>
          <a:xfrm>
            <a:off x="4039985" y="1732449"/>
            <a:ext cx="7589520" cy="523220"/>
          </a:xfrm>
          <a:prstGeom prst="rect">
            <a:avLst/>
          </a:prstGeom>
          <a:noFill/>
        </p:spPr>
        <p:txBody>
          <a:bodyPr wrap="square" rtlCol="0">
            <a:spAutoFit/>
          </a:bodyPr>
          <a:lstStyle/>
          <a:p>
            <a:pPr marL="285750" indent="-285750">
              <a:buFontTx/>
              <a:buChar char="-"/>
            </a:pPr>
            <a:r>
              <a:rPr lang="de-DE" sz="2800" dirty="0">
                <a:latin typeface="Tw Cen MT" panose="020B0602020104020603" pitchFamily="34" charset="0"/>
              </a:rPr>
              <a:t>?</a:t>
            </a:r>
          </a:p>
        </p:txBody>
      </p:sp>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795" y="1732444"/>
            <a:ext cx="3018554" cy="3188798"/>
          </a:xfrm>
          <a:prstGeom prst="rect">
            <a:avLst/>
          </a:prstGeom>
        </p:spPr>
      </p:pic>
    </p:spTree>
    <p:extLst>
      <p:ext uri="{BB962C8B-B14F-4D97-AF65-F5344CB8AC3E}">
        <p14:creationId xmlns:p14="http://schemas.microsoft.com/office/powerpoint/2010/main" val="936385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2449"/>
            <a:ext cx="3018554" cy="2901747"/>
          </a:xfrm>
          <a:prstGeom prst="rect">
            <a:avLst/>
          </a:prstGeom>
        </p:spPr>
      </p:pic>
      <p:sp>
        <p:nvSpPr>
          <p:cNvPr id="2" name="Titel 1"/>
          <p:cNvSpPr>
            <a:spLocks noGrp="1"/>
          </p:cNvSpPr>
          <p:nvPr>
            <p:ph type="title"/>
          </p:nvPr>
        </p:nvSpPr>
        <p:spPr/>
        <p:txBody>
          <a:bodyPr/>
          <a:lstStyle/>
          <a:p>
            <a:r>
              <a:rPr lang="de-DE" dirty="0">
                <a:solidFill>
                  <a:schemeClr val="accent3"/>
                </a:solidFill>
                <a:latin typeface="Tw Cen MT" panose="020B0602020104020603" pitchFamily="34" charset="0"/>
              </a:rPr>
              <a:t>8</a:t>
            </a:r>
            <a:endParaRPr lang="de-DE" dirty="0"/>
          </a:p>
        </p:txBody>
      </p:sp>
      <p:pic>
        <p:nvPicPr>
          <p:cNvPr id="5" name="Inhaltsplatzhalt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3795" y="1732448"/>
            <a:ext cx="3018554" cy="2901747"/>
          </a:xfrm>
        </p:spPr>
      </p:pic>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794" y="1732447"/>
            <a:ext cx="3018555" cy="2901748"/>
          </a:xfrm>
          <a:prstGeom prst="rect">
            <a:avLst/>
          </a:prstGeom>
        </p:spPr>
      </p:pic>
      <p:sp>
        <p:nvSpPr>
          <p:cNvPr id="6" name="Textfeld 5"/>
          <p:cNvSpPr txBox="1"/>
          <p:nvPr/>
        </p:nvSpPr>
        <p:spPr>
          <a:xfrm>
            <a:off x="4039985" y="1732449"/>
            <a:ext cx="7589520" cy="3108543"/>
          </a:xfrm>
          <a:prstGeom prst="rect">
            <a:avLst/>
          </a:prstGeom>
          <a:noFill/>
        </p:spPr>
        <p:txBody>
          <a:bodyPr wrap="square" rtlCol="0">
            <a:spAutoFit/>
          </a:bodyPr>
          <a:lstStyle/>
          <a:p>
            <a:pPr marL="285750" indent="-285750">
              <a:buFontTx/>
              <a:buChar char="-"/>
            </a:pPr>
            <a:r>
              <a:rPr lang="de-DE" sz="2800" dirty="0" err="1">
                <a:latin typeface="Tw Cen MT" panose="020B0602020104020603" pitchFamily="34" charset="0"/>
              </a:rPr>
              <a:t>Thrine</a:t>
            </a:r>
            <a:r>
              <a:rPr lang="de-DE" sz="2800" dirty="0">
                <a:latin typeface="Tw Cen MT" panose="020B0602020104020603" pitchFamily="34" charset="0"/>
              </a:rPr>
              <a:t> benutzt im Kampf seine Magie, die Natur erschaffen kann.</a:t>
            </a:r>
          </a:p>
          <a:p>
            <a:pPr marL="285750" indent="-285750">
              <a:buFontTx/>
              <a:buChar char="-"/>
            </a:pPr>
            <a:r>
              <a:rPr lang="de-DE" sz="2800" dirty="0">
                <a:latin typeface="Tw Cen MT" panose="020B0602020104020603" pitchFamily="34" charset="0"/>
              </a:rPr>
              <a:t>Die Gegner sehen ihn teils als „Gott“ an, andere wollen ihn gefangen nehmen. </a:t>
            </a:r>
          </a:p>
          <a:p>
            <a:pPr marL="285750" indent="-285750">
              <a:buFontTx/>
              <a:buChar char="-"/>
            </a:pPr>
            <a:endParaRPr lang="de-DE" sz="2800" dirty="0">
              <a:latin typeface="Tw Cen MT" panose="020B0602020104020603" pitchFamily="34" charset="0"/>
            </a:endParaRPr>
          </a:p>
          <a:p>
            <a:pPr marL="285750" indent="-285750">
              <a:buFontTx/>
              <a:buChar char="-"/>
            </a:pPr>
            <a:r>
              <a:rPr lang="de-DE" sz="2800" dirty="0">
                <a:latin typeface="Tw Cen MT" panose="020B0602020104020603" pitchFamily="34" charset="0"/>
              </a:rPr>
              <a:t>Der Streit wird geklärt und alle ziehen gemeinsam weiter, um langfristig die Natur zurück zu bringen.</a:t>
            </a:r>
          </a:p>
        </p:txBody>
      </p:sp>
    </p:spTree>
    <p:extLst>
      <p:ext uri="{BB962C8B-B14F-4D97-AF65-F5344CB8AC3E}">
        <p14:creationId xmlns:p14="http://schemas.microsoft.com/office/powerpoint/2010/main" val="2339863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95" y="1732449"/>
            <a:ext cx="3018554" cy="2901747"/>
          </a:xfrm>
          <a:prstGeom prst="rect">
            <a:avLst/>
          </a:prstGeom>
        </p:spPr>
      </p:pic>
      <p:sp>
        <p:nvSpPr>
          <p:cNvPr id="2" name="Titel 1"/>
          <p:cNvSpPr>
            <a:spLocks noGrp="1"/>
          </p:cNvSpPr>
          <p:nvPr>
            <p:ph type="title"/>
          </p:nvPr>
        </p:nvSpPr>
        <p:spPr/>
        <p:txBody>
          <a:bodyPr/>
          <a:lstStyle/>
          <a:p>
            <a:r>
              <a:rPr lang="de-DE" dirty="0">
                <a:solidFill>
                  <a:schemeClr val="accent3"/>
                </a:solidFill>
                <a:latin typeface="Tw Cen MT" panose="020B0602020104020603" pitchFamily="34" charset="0"/>
              </a:rPr>
              <a:t>9</a:t>
            </a:r>
            <a:endParaRPr lang="de-DE" dirty="0"/>
          </a:p>
        </p:txBody>
      </p:sp>
      <p:pic>
        <p:nvPicPr>
          <p:cNvPr id="5" name="Inhaltsplatzhalt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13795" y="1732448"/>
            <a:ext cx="3018554" cy="2901747"/>
          </a:xfrm>
        </p:spPr>
      </p:pic>
      <p:pic>
        <p:nvPicPr>
          <p:cNvPr id="4" name="Grafi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794" y="1732447"/>
            <a:ext cx="3018555" cy="2901748"/>
          </a:xfrm>
          <a:prstGeom prst="rect">
            <a:avLst/>
          </a:prstGeom>
        </p:spPr>
      </p:pic>
      <p:sp>
        <p:nvSpPr>
          <p:cNvPr id="6" name="Textfeld 5"/>
          <p:cNvSpPr txBox="1"/>
          <p:nvPr/>
        </p:nvSpPr>
        <p:spPr>
          <a:xfrm>
            <a:off x="4039985" y="1732449"/>
            <a:ext cx="7589520" cy="2677656"/>
          </a:xfrm>
          <a:prstGeom prst="rect">
            <a:avLst/>
          </a:prstGeom>
          <a:noFill/>
        </p:spPr>
        <p:txBody>
          <a:bodyPr wrap="square" rtlCol="0">
            <a:spAutoFit/>
          </a:bodyPr>
          <a:lstStyle/>
          <a:p>
            <a:pPr marL="285750" indent="-285750">
              <a:buFontTx/>
              <a:buChar char="-"/>
            </a:pPr>
            <a:r>
              <a:rPr lang="de-DE" sz="2800" dirty="0">
                <a:latin typeface="Tw Cen MT" panose="020B0602020104020603" pitchFamily="34" charset="0"/>
              </a:rPr>
              <a:t>Als das Versteck des Vaters erreicht ist, teilt sich die Truppe auf:</a:t>
            </a:r>
          </a:p>
          <a:p>
            <a:pPr marL="742950" lvl="1" indent="-285750">
              <a:buFontTx/>
              <a:buChar char="-"/>
            </a:pPr>
            <a:r>
              <a:rPr lang="de-DE" sz="2800" dirty="0" err="1">
                <a:latin typeface="Tw Cen MT" panose="020B0602020104020603" pitchFamily="34" charset="0"/>
              </a:rPr>
              <a:t>Thrine</a:t>
            </a:r>
            <a:r>
              <a:rPr lang="de-DE" sz="2800" dirty="0">
                <a:latin typeface="Tw Cen MT" panose="020B0602020104020603" pitchFamily="34" charset="0"/>
              </a:rPr>
              <a:t>, </a:t>
            </a:r>
            <a:r>
              <a:rPr lang="de-DE" sz="2800" dirty="0" err="1">
                <a:latin typeface="Tw Cen MT" panose="020B0602020104020603" pitchFamily="34" charset="0"/>
              </a:rPr>
              <a:t>Gea</a:t>
            </a:r>
            <a:r>
              <a:rPr lang="de-DE" sz="2800" dirty="0">
                <a:latin typeface="Tw Cen MT" panose="020B0602020104020603" pitchFamily="34" charset="0"/>
              </a:rPr>
              <a:t> und Atlas sollen Substanz zerstören.</a:t>
            </a:r>
          </a:p>
          <a:p>
            <a:pPr marL="742950" lvl="1" indent="-285750">
              <a:buFontTx/>
              <a:buChar char="-"/>
            </a:pPr>
            <a:r>
              <a:rPr lang="de-DE" sz="2800" dirty="0" err="1">
                <a:latin typeface="Tw Cen MT" panose="020B0602020104020603" pitchFamily="34" charset="0"/>
              </a:rPr>
              <a:t>Marose</a:t>
            </a:r>
            <a:r>
              <a:rPr lang="de-DE" sz="2800" dirty="0">
                <a:latin typeface="Tw Cen MT" panose="020B0602020104020603" pitchFamily="34" charset="0"/>
              </a:rPr>
              <a:t> und </a:t>
            </a:r>
            <a:r>
              <a:rPr lang="de-DE" sz="2800" dirty="0" err="1">
                <a:latin typeface="Tw Cen MT" panose="020B0602020104020603" pitchFamily="34" charset="0"/>
              </a:rPr>
              <a:t>Wastelanders</a:t>
            </a:r>
            <a:r>
              <a:rPr lang="de-DE" sz="2800" dirty="0">
                <a:latin typeface="Tw Cen MT" panose="020B0602020104020603" pitchFamily="34" charset="0"/>
              </a:rPr>
              <a:t> schalten Sicherheit aus.</a:t>
            </a:r>
          </a:p>
        </p:txBody>
      </p:sp>
    </p:spTree>
    <p:extLst>
      <p:ext uri="{BB962C8B-B14F-4D97-AF65-F5344CB8AC3E}">
        <p14:creationId xmlns:p14="http://schemas.microsoft.com/office/powerpoint/2010/main" val="3067211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95" y="1732449"/>
            <a:ext cx="3018554" cy="2901747"/>
          </a:xfrm>
          <a:prstGeom prst="rect">
            <a:avLst/>
          </a:prstGeom>
        </p:spPr>
      </p:pic>
      <p:sp>
        <p:nvSpPr>
          <p:cNvPr id="2" name="Titel 1"/>
          <p:cNvSpPr>
            <a:spLocks noGrp="1"/>
          </p:cNvSpPr>
          <p:nvPr>
            <p:ph type="title"/>
          </p:nvPr>
        </p:nvSpPr>
        <p:spPr/>
        <p:txBody>
          <a:bodyPr/>
          <a:lstStyle/>
          <a:p>
            <a:r>
              <a:rPr lang="de-DE" dirty="0">
                <a:solidFill>
                  <a:schemeClr val="accent3"/>
                </a:solidFill>
                <a:latin typeface="Tw Cen MT" panose="020B0602020104020603" pitchFamily="34" charset="0"/>
              </a:rPr>
              <a:t>10</a:t>
            </a:r>
            <a:endParaRPr lang="de-DE" dirty="0"/>
          </a:p>
        </p:txBody>
      </p:sp>
      <p:pic>
        <p:nvPicPr>
          <p:cNvPr id="5" name="Inhaltsplatzhalt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13795" y="1732448"/>
            <a:ext cx="3018554" cy="2901747"/>
          </a:xfrm>
        </p:spPr>
      </p:pic>
      <p:pic>
        <p:nvPicPr>
          <p:cNvPr id="4" name="Grafi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795" y="1732446"/>
            <a:ext cx="3018554" cy="2901747"/>
          </a:xfrm>
          <a:prstGeom prst="rect">
            <a:avLst/>
          </a:prstGeom>
        </p:spPr>
      </p:pic>
      <p:sp>
        <p:nvSpPr>
          <p:cNvPr id="6" name="Textfeld 5"/>
          <p:cNvSpPr txBox="1"/>
          <p:nvPr/>
        </p:nvSpPr>
        <p:spPr>
          <a:xfrm>
            <a:off x="4039985" y="1732449"/>
            <a:ext cx="7589520" cy="3539430"/>
          </a:xfrm>
          <a:prstGeom prst="rect">
            <a:avLst/>
          </a:prstGeom>
          <a:noFill/>
        </p:spPr>
        <p:txBody>
          <a:bodyPr wrap="square" rtlCol="0">
            <a:spAutoFit/>
          </a:bodyPr>
          <a:lstStyle/>
          <a:p>
            <a:pPr marL="285750" indent="-285750">
              <a:buFontTx/>
              <a:buChar char="-"/>
            </a:pPr>
            <a:r>
              <a:rPr lang="de-DE" sz="2800" dirty="0">
                <a:latin typeface="Tw Cen MT" panose="020B0602020104020603" pitchFamily="34" charset="0"/>
              </a:rPr>
              <a:t>Atlas wird von den anderen getrennt.</a:t>
            </a:r>
          </a:p>
          <a:p>
            <a:pPr marL="285750" indent="-285750">
              <a:buFontTx/>
              <a:buChar char="-"/>
            </a:pPr>
            <a:r>
              <a:rPr lang="de-DE" sz="2800" dirty="0" err="1">
                <a:latin typeface="Tw Cen MT" panose="020B0602020104020603" pitchFamily="34" charset="0"/>
              </a:rPr>
              <a:t>Gea</a:t>
            </a:r>
            <a:r>
              <a:rPr lang="de-DE" sz="2800" dirty="0">
                <a:latin typeface="Tw Cen MT" panose="020B0602020104020603" pitchFamily="34" charset="0"/>
              </a:rPr>
              <a:t> „opfert sich“ damit </a:t>
            </a:r>
            <a:r>
              <a:rPr lang="de-DE" sz="2800" dirty="0" err="1">
                <a:latin typeface="Tw Cen MT" panose="020B0602020104020603" pitchFamily="34" charset="0"/>
              </a:rPr>
              <a:t>Thrine</a:t>
            </a:r>
            <a:r>
              <a:rPr lang="de-DE" sz="2800" dirty="0">
                <a:latin typeface="Tw Cen MT" panose="020B0602020104020603" pitchFamily="34" charset="0"/>
              </a:rPr>
              <a:t> ans Ziel kommt.</a:t>
            </a:r>
          </a:p>
          <a:p>
            <a:pPr marL="285750" indent="-285750">
              <a:buFontTx/>
              <a:buChar char="-"/>
            </a:pPr>
            <a:r>
              <a:rPr lang="de-DE" sz="2800" dirty="0" err="1">
                <a:latin typeface="Tw Cen MT" panose="020B0602020104020603" pitchFamily="34" charset="0"/>
              </a:rPr>
              <a:t>Thrine</a:t>
            </a:r>
            <a:r>
              <a:rPr lang="de-DE" sz="2800" dirty="0">
                <a:latin typeface="Tw Cen MT" panose="020B0602020104020603" pitchFamily="34" charset="0"/>
              </a:rPr>
              <a:t> findet geheimes Arbeitszimmer seines Vaters.</a:t>
            </a:r>
          </a:p>
          <a:p>
            <a:pPr marL="285750" indent="-285750">
              <a:buFontTx/>
              <a:buChar char="-"/>
            </a:pPr>
            <a:endParaRPr lang="de-DE" sz="2800" dirty="0">
              <a:latin typeface="Tw Cen MT" panose="020B0602020104020603" pitchFamily="34" charset="0"/>
            </a:endParaRPr>
          </a:p>
          <a:p>
            <a:pPr marL="285750" indent="-285750">
              <a:buFontTx/>
              <a:buChar char="-"/>
            </a:pPr>
            <a:r>
              <a:rPr lang="de-DE" sz="2800" dirty="0">
                <a:latin typeface="Tw Cen MT" panose="020B0602020104020603" pitchFamily="34" charset="0"/>
              </a:rPr>
              <a:t>Der Vater ist „der Architekt“!</a:t>
            </a:r>
          </a:p>
          <a:p>
            <a:pPr marL="285750" indent="-285750">
              <a:buFontTx/>
              <a:buChar char="-"/>
            </a:pPr>
            <a:r>
              <a:rPr lang="de-DE" sz="2800" dirty="0">
                <a:latin typeface="Tw Cen MT" panose="020B0602020104020603" pitchFamily="34" charset="0"/>
              </a:rPr>
              <a:t>Erfährt, dass er eigentlich ein Heilmittel für die Natur herstellt.</a:t>
            </a:r>
          </a:p>
        </p:txBody>
      </p:sp>
    </p:spTree>
    <p:extLst>
      <p:ext uri="{BB962C8B-B14F-4D97-AF65-F5344CB8AC3E}">
        <p14:creationId xmlns:p14="http://schemas.microsoft.com/office/powerpoint/2010/main" val="2753963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13795" y="2662843"/>
            <a:ext cx="10353762" cy="970450"/>
          </a:xfrm>
        </p:spPr>
        <p:txBody>
          <a:bodyPr/>
          <a:lstStyle/>
          <a:p>
            <a:r>
              <a:rPr lang="de-DE" dirty="0">
                <a:solidFill>
                  <a:schemeClr val="accent3"/>
                </a:solidFill>
                <a:latin typeface="Tw Cen MT" panose="020B0602020104020603" pitchFamily="34" charset="0"/>
              </a:rPr>
              <a:t>Held(en)</a:t>
            </a:r>
          </a:p>
        </p:txBody>
      </p:sp>
    </p:spTree>
    <p:extLst>
      <p:ext uri="{BB962C8B-B14F-4D97-AF65-F5344CB8AC3E}">
        <p14:creationId xmlns:p14="http://schemas.microsoft.com/office/powerpoint/2010/main" val="3110724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95" y="1732449"/>
            <a:ext cx="3018554" cy="2901747"/>
          </a:xfrm>
          <a:prstGeom prst="rect">
            <a:avLst/>
          </a:prstGeom>
        </p:spPr>
      </p:pic>
      <p:sp>
        <p:nvSpPr>
          <p:cNvPr id="2" name="Titel 1"/>
          <p:cNvSpPr>
            <a:spLocks noGrp="1"/>
          </p:cNvSpPr>
          <p:nvPr>
            <p:ph type="title"/>
          </p:nvPr>
        </p:nvSpPr>
        <p:spPr/>
        <p:txBody>
          <a:bodyPr/>
          <a:lstStyle/>
          <a:p>
            <a:r>
              <a:rPr lang="de-DE" dirty="0">
                <a:solidFill>
                  <a:schemeClr val="accent3"/>
                </a:solidFill>
                <a:latin typeface="Tw Cen MT" panose="020B0602020104020603" pitchFamily="34" charset="0"/>
              </a:rPr>
              <a:t>11</a:t>
            </a:r>
            <a:endParaRPr lang="de-DE" dirty="0"/>
          </a:p>
        </p:txBody>
      </p:sp>
      <p:pic>
        <p:nvPicPr>
          <p:cNvPr id="5" name="Inhaltsplatzhalt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13795" y="1732448"/>
            <a:ext cx="3018554" cy="2901747"/>
          </a:xfrm>
        </p:spPr>
      </p:pic>
      <p:pic>
        <p:nvPicPr>
          <p:cNvPr id="4" name="Grafi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795" y="1732446"/>
            <a:ext cx="3018556" cy="2901749"/>
          </a:xfrm>
          <a:prstGeom prst="rect">
            <a:avLst/>
          </a:prstGeom>
        </p:spPr>
      </p:pic>
      <p:sp>
        <p:nvSpPr>
          <p:cNvPr id="6" name="Textfeld 5"/>
          <p:cNvSpPr txBox="1"/>
          <p:nvPr/>
        </p:nvSpPr>
        <p:spPr>
          <a:xfrm>
            <a:off x="4039985" y="1732449"/>
            <a:ext cx="7589520" cy="2677656"/>
          </a:xfrm>
          <a:prstGeom prst="rect">
            <a:avLst/>
          </a:prstGeom>
          <a:noFill/>
        </p:spPr>
        <p:txBody>
          <a:bodyPr wrap="square" rtlCol="0">
            <a:spAutoFit/>
          </a:bodyPr>
          <a:lstStyle/>
          <a:p>
            <a:pPr marL="285750" indent="-285750">
              <a:buFontTx/>
              <a:buChar char="-"/>
            </a:pPr>
            <a:r>
              <a:rPr lang="de-DE" sz="2800" dirty="0">
                <a:latin typeface="Tw Cen MT" panose="020B0602020104020603" pitchFamily="34" charset="0"/>
              </a:rPr>
              <a:t>Atlas konfrontiert den Vater.</a:t>
            </a:r>
          </a:p>
          <a:p>
            <a:pPr marL="285750" indent="-285750">
              <a:buFontTx/>
              <a:buChar char="-"/>
            </a:pPr>
            <a:r>
              <a:rPr lang="de-DE" sz="2800" dirty="0">
                <a:latin typeface="Tw Cen MT" panose="020B0602020104020603" pitchFamily="34" charset="0"/>
              </a:rPr>
              <a:t>Atlas ist das Projekt des Architekten.</a:t>
            </a:r>
          </a:p>
          <a:p>
            <a:pPr marL="285750" indent="-285750">
              <a:buFontTx/>
              <a:buChar char="-"/>
            </a:pPr>
            <a:endParaRPr lang="de-DE" sz="2800" dirty="0">
              <a:latin typeface="Tw Cen MT" panose="020B0602020104020603" pitchFamily="34" charset="0"/>
            </a:endParaRPr>
          </a:p>
          <a:p>
            <a:pPr marL="285750" indent="-285750">
              <a:buFontTx/>
              <a:buChar char="-"/>
            </a:pPr>
            <a:r>
              <a:rPr lang="de-DE" sz="2800" dirty="0">
                <a:latin typeface="Tw Cen MT" panose="020B0602020104020603" pitchFamily="34" charset="0"/>
              </a:rPr>
              <a:t>Atlas ist hart angepisst vom Leid „in seinem Kopf“.</a:t>
            </a:r>
          </a:p>
          <a:p>
            <a:pPr marL="285750" indent="-285750">
              <a:buFontTx/>
              <a:buChar char="-"/>
            </a:pPr>
            <a:endParaRPr lang="de-DE" sz="2800" dirty="0">
              <a:latin typeface="Tw Cen MT" panose="020B0602020104020603" pitchFamily="34" charset="0"/>
            </a:endParaRPr>
          </a:p>
          <a:p>
            <a:pPr marL="285750" indent="-285750">
              <a:buFontTx/>
              <a:buChar char="-"/>
            </a:pPr>
            <a:r>
              <a:rPr lang="de-DE" sz="2800" dirty="0" err="1">
                <a:latin typeface="Tw Cen MT" panose="020B0602020104020603" pitchFamily="34" charset="0"/>
              </a:rPr>
              <a:t>Gea</a:t>
            </a:r>
            <a:r>
              <a:rPr lang="de-DE" sz="2800" dirty="0">
                <a:latin typeface="Tw Cen MT" panose="020B0602020104020603" pitchFamily="34" charset="0"/>
              </a:rPr>
              <a:t> kommt im letzten Moment, um Atlas zu töten.</a:t>
            </a:r>
          </a:p>
        </p:txBody>
      </p:sp>
    </p:spTree>
    <p:extLst>
      <p:ext uri="{BB962C8B-B14F-4D97-AF65-F5344CB8AC3E}">
        <p14:creationId xmlns:p14="http://schemas.microsoft.com/office/powerpoint/2010/main" val="210420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95" y="1732449"/>
            <a:ext cx="3018554" cy="2901747"/>
          </a:xfrm>
          <a:prstGeom prst="rect">
            <a:avLst/>
          </a:prstGeom>
        </p:spPr>
      </p:pic>
      <p:sp>
        <p:nvSpPr>
          <p:cNvPr id="2" name="Titel 1"/>
          <p:cNvSpPr>
            <a:spLocks noGrp="1"/>
          </p:cNvSpPr>
          <p:nvPr>
            <p:ph type="title"/>
          </p:nvPr>
        </p:nvSpPr>
        <p:spPr/>
        <p:txBody>
          <a:bodyPr/>
          <a:lstStyle/>
          <a:p>
            <a:r>
              <a:rPr lang="de-DE" dirty="0">
                <a:solidFill>
                  <a:schemeClr val="accent3"/>
                </a:solidFill>
                <a:latin typeface="Tw Cen MT" panose="020B0602020104020603" pitchFamily="34" charset="0"/>
              </a:rPr>
              <a:t>12</a:t>
            </a:r>
          </a:p>
        </p:txBody>
      </p:sp>
      <p:pic>
        <p:nvPicPr>
          <p:cNvPr id="5" name="Inhaltsplatzhalt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13795" y="1732448"/>
            <a:ext cx="3018554" cy="2901747"/>
          </a:xfrm>
        </p:spPr>
      </p:pic>
      <p:pic>
        <p:nvPicPr>
          <p:cNvPr id="4" name="Grafi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795" y="1732446"/>
            <a:ext cx="3018554" cy="2901747"/>
          </a:xfrm>
          <a:prstGeom prst="rect">
            <a:avLst/>
          </a:prstGeom>
        </p:spPr>
      </p:pic>
      <p:sp>
        <p:nvSpPr>
          <p:cNvPr id="6" name="Textfeld 5"/>
          <p:cNvSpPr txBox="1"/>
          <p:nvPr/>
        </p:nvSpPr>
        <p:spPr>
          <a:xfrm>
            <a:off x="4039985" y="1732449"/>
            <a:ext cx="7589520" cy="2677656"/>
          </a:xfrm>
          <a:prstGeom prst="rect">
            <a:avLst/>
          </a:prstGeom>
          <a:noFill/>
        </p:spPr>
        <p:txBody>
          <a:bodyPr wrap="square" rtlCol="0">
            <a:spAutoFit/>
          </a:bodyPr>
          <a:lstStyle/>
          <a:p>
            <a:pPr marL="285750" indent="-285750">
              <a:buFontTx/>
              <a:buChar char="-"/>
            </a:pPr>
            <a:r>
              <a:rPr lang="de-DE" sz="2800" dirty="0" err="1">
                <a:latin typeface="Tw Cen MT" panose="020B0602020104020603" pitchFamily="34" charset="0"/>
              </a:rPr>
              <a:t>Thrine</a:t>
            </a:r>
            <a:r>
              <a:rPr lang="de-DE" sz="2800" dirty="0">
                <a:latin typeface="Tw Cen MT" panose="020B0602020104020603" pitchFamily="34" charset="0"/>
              </a:rPr>
              <a:t>, </a:t>
            </a:r>
            <a:r>
              <a:rPr lang="de-DE" sz="2800" dirty="0" err="1">
                <a:latin typeface="Tw Cen MT" panose="020B0602020104020603" pitchFamily="34" charset="0"/>
              </a:rPr>
              <a:t>Gea</a:t>
            </a:r>
            <a:r>
              <a:rPr lang="de-DE" sz="2800" dirty="0">
                <a:latin typeface="Tw Cen MT" panose="020B0602020104020603" pitchFamily="34" charset="0"/>
              </a:rPr>
              <a:t> und </a:t>
            </a:r>
            <a:r>
              <a:rPr lang="de-DE" sz="2800" dirty="0" err="1">
                <a:latin typeface="Tw Cen MT" panose="020B0602020104020603" pitchFamily="34" charset="0"/>
              </a:rPr>
              <a:t>Marose</a:t>
            </a:r>
            <a:r>
              <a:rPr lang="de-DE" sz="2800" dirty="0">
                <a:latin typeface="Tw Cen MT" panose="020B0602020104020603" pitchFamily="34" charset="0"/>
              </a:rPr>
              <a:t> setzen Atlas frei.</a:t>
            </a:r>
          </a:p>
          <a:p>
            <a:pPr marL="285750" indent="-285750">
              <a:buFontTx/>
              <a:buChar char="-"/>
            </a:pPr>
            <a:r>
              <a:rPr lang="de-DE" sz="2800" dirty="0">
                <a:latin typeface="Tw Cen MT" panose="020B0602020104020603" pitchFamily="34" charset="0"/>
              </a:rPr>
              <a:t>Der Vater lebt wieder mit seiner Familie auf einer heilenden Welt.</a:t>
            </a:r>
          </a:p>
          <a:p>
            <a:pPr marL="285750" indent="-285750">
              <a:buFontTx/>
              <a:buChar char="-"/>
            </a:pPr>
            <a:endParaRPr lang="de-DE" sz="2800" dirty="0">
              <a:latin typeface="Tw Cen MT" panose="020B0602020104020603" pitchFamily="34" charset="0"/>
            </a:endParaRPr>
          </a:p>
          <a:p>
            <a:pPr marL="285750" indent="-285750">
              <a:buFontTx/>
              <a:buChar char="-"/>
            </a:pPr>
            <a:r>
              <a:rPr lang="de-DE" sz="2800" dirty="0">
                <a:latin typeface="Tw Cen MT" panose="020B0602020104020603" pitchFamily="34" charset="0"/>
              </a:rPr>
              <a:t>Die Helden machen sich auf, um weiteren Planeten zu helfen.</a:t>
            </a:r>
          </a:p>
        </p:txBody>
      </p:sp>
    </p:spTree>
    <p:extLst>
      <p:ext uri="{BB962C8B-B14F-4D97-AF65-F5344CB8AC3E}">
        <p14:creationId xmlns:p14="http://schemas.microsoft.com/office/powerpoint/2010/main" val="1138790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1162" y="339922"/>
            <a:ext cx="4337745" cy="6136835"/>
          </a:xfrm>
        </p:spPr>
      </p:pic>
      <p:sp>
        <p:nvSpPr>
          <p:cNvPr id="5" name="Textfeld 4"/>
          <p:cNvSpPr txBox="1"/>
          <p:nvPr/>
        </p:nvSpPr>
        <p:spPr>
          <a:xfrm>
            <a:off x="5336771" y="1998456"/>
            <a:ext cx="6292734" cy="2677656"/>
          </a:xfrm>
          <a:prstGeom prst="rect">
            <a:avLst/>
          </a:prstGeom>
          <a:noFill/>
        </p:spPr>
        <p:txBody>
          <a:bodyPr wrap="square" rtlCol="0">
            <a:spAutoFit/>
          </a:bodyPr>
          <a:lstStyle/>
          <a:p>
            <a:r>
              <a:rPr lang="de-DE" sz="2800" dirty="0">
                <a:latin typeface="Tw Cen MT" panose="020B0602020104020603" pitchFamily="34" charset="0"/>
              </a:rPr>
              <a:t>Moral:</a:t>
            </a:r>
          </a:p>
          <a:p>
            <a:r>
              <a:rPr lang="de-DE" sz="2800" dirty="0">
                <a:latin typeface="Tw Cen MT" panose="020B0602020104020603" pitchFamily="34" charset="0"/>
              </a:rPr>
              <a:t>Niemand hat wirklich böse Absichten.</a:t>
            </a:r>
          </a:p>
          <a:p>
            <a:endParaRPr lang="de-DE" sz="2800" dirty="0">
              <a:latin typeface="Tw Cen MT" panose="020B0602020104020603" pitchFamily="34" charset="0"/>
            </a:endParaRPr>
          </a:p>
          <a:p>
            <a:r>
              <a:rPr lang="de-DE" sz="2800" dirty="0">
                <a:latin typeface="Tw Cen MT" panose="020B0602020104020603" pitchFamily="34" charset="0"/>
              </a:rPr>
              <a:t>Es entstehen eher Missverständnisse, da verschiedene Lösungen für das Problem der sterbenden Welt gesucht werden.</a:t>
            </a:r>
          </a:p>
        </p:txBody>
      </p:sp>
    </p:spTree>
    <p:extLst>
      <p:ext uri="{BB962C8B-B14F-4D97-AF65-F5344CB8AC3E}">
        <p14:creationId xmlns:p14="http://schemas.microsoft.com/office/powerpoint/2010/main" val="1070019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178" y="778377"/>
            <a:ext cx="10691643" cy="5301245"/>
          </a:xfrm>
          <a:prstGeom prst="rect">
            <a:avLst/>
          </a:prstGeom>
        </p:spPr>
      </p:pic>
    </p:spTree>
    <p:extLst>
      <p:ext uri="{BB962C8B-B14F-4D97-AF65-F5344CB8AC3E}">
        <p14:creationId xmlns:p14="http://schemas.microsoft.com/office/powerpoint/2010/main" val="2386661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178" y="778377"/>
            <a:ext cx="10691643" cy="5301245"/>
          </a:xfrm>
          <a:prstGeom prst="rect">
            <a:avLst/>
          </a:prstGeom>
        </p:spPr>
      </p:pic>
    </p:spTree>
    <p:extLst>
      <p:ext uri="{BB962C8B-B14F-4D97-AF65-F5344CB8AC3E}">
        <p14:creationId xmlns:p14="http://schemas.microsoft.com/office/powerpoint/2010/main" val="1872436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178" y="778377"/>
            <a:ext cx="10691643" cy="5301245"/>
          </a:xfrm>
          <a:prstGeom prst="rect">
            <a:avLst/>
          </a:prstGeom>
        </p:spPr>
      </p:pic>
    </p:spTree>
    <p:extLst>
      <p:ext uri="{BB962C8B-B14F-4D97-AF65-F5344CB8AC3E}">
        <p14:creationId xmlns:p14="http://schemas.microsoft.com/office/powerpoint/2010/main" val="3384483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178" y="778377"/>
            <a:ext cx="10691643" cy="5301245"/>
          </a:xfrm>
          <a:prstGeom prst="rect">
            <a:avLst/>
          </a:prstGeom>
        </p:spPr>
      </p:pic>
    </p:spTree>
    <p:extLst>
      <p:ext uri="{BB962C8B-B14F-4D97-AF65-F5344CB8AC3E}">
        <p14:creationId xmlns:p14="http://schemas.microsoft.com/office/powerpoint/2010/main" val="1186800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178" y="778377"/>
            <a:ext cx="10691643" cy="5301245"/>
          </a:xfrm>
          <a:prstGeom prst="rect">
            <a:avLst/>
          </a:prstGeom>
        </p:spPr>
      </p:pic>
      <p:pic>
        <p:nvPicPr>
          <p:cNvPr id="4" name="Grafik 3">
            <a:extLst>
              <a:ext uri="{FF2B5EF4-FFF2-40B4-BE49-F238E27FC236}">
                <a16:creationId xmlns:a16="http://schemas.microsoft.com/office/drawing/2014/main" id="{B1132E5A-5E3F-463A-A945-ED6116DBA2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178" y="778377"/>
            <a:ext cx="10691643" cy="5301245"/>
          </a:xfrm>
          <a:prstGeom prst="rect">
            <a:avLst/>
          </a:prstGeom>
        </p:spPr>
      </p:pic>
    </p:spTree>
    <p:extLst>
      <p:ext uri="{BB962C8B-B14F-4D97-AF65-F5344CB8AC3E}">
        <p14:creationId xmlns:p14="http://schemas.microsoft.com/office/powerpoint/2010/main" val="1075898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13795" y="2662843"/>
            <a:ext cx="10353762" cy="970450"/>
          </a:xfrm>
        </p:spPr>
        <p:txBody>
          <a:bodyPr/>
          <a:lstStyle/>
          <a:p>
            <a:r>
              <a:rPr lang="de-DE" dirty="0">
                <a:solidFill>
                  <a:schemeClr val="accent3"/>
                </a:solidFill>
                <a:latin typeface="Tw Cen MT" panose="020B0602020104020603" pitchFamily="34" charset="0"/>
              </a:rPr>
              <a:t>Story</a:t>
            </a:r>
          </a:p>
        </p:txBody>
      </p:sp>
    </p:spTree>
    <p:extLst>
      <p:ext uri="{BB962C8B-B14F-4D97-AF65-F5344CB8AC3E}">
        <p14:creationId xmlns:p14="http://schemas.microsoft.com/office/powerpoint/2010/main" val="64253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13548" y="676101"/>
            <a:ext cx="10353762" cy="970450"/>
          </a:xfrm>
        </p:spPr>
        <p:txBody>
          <a:bodyPr/>
          <a:lstStyle/>
          <a:p>
            <a:r>
              <a:rPr lang="de-DE" dirty="0"/>
              <a:t>        </a:t>
            </a:r>
          </a:p>
        </p:txBody>
      </p:sp>
      <p:pic>
        <p:nvPicPr>
          <p:cNvPr id="4" name="Grafik 3"/>
          <p:cNvPicPr>
            <a:picLocks noChangeAspect="1"/>
          </p:cNvPicPr>
          <p:nvPr/>
        </p:nvPicPr>
        <p:blipFill>
          <a:blip r:embed="rId3"/>
          <a:stretch>
            <a:fillRect/>
          </a:stretch>
        </p:blipFill>
        <p:spPr>
          <a:xfrm>
            <a:off x="7728774" y="3565698"/>
            <a:ext cx="3245293" cy="2109297"/>
          </a:xfrm>
          <a:prstGeom prst="rect">
            <a:avLst/>
          </a:prstGeom>
        </p:spPr>
      </p:pic>
      <p:pic>
        <p:nvPicPr>
          <p:cNvPr id="7172" name="Picture 4" descr="Interview with Matte Painter and Concept Artist Mai Anh Tran"/>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013548" y="1199341"/>
            <a:ext cx="3477956" cy="447565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i.pinimg.com/564x/b3/9b/e9/b39be9dcea4596ab8eb072322851f06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28774" y="1199340"/>
            <a:ext cx="1864708" cy="233088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s://i.pinimg.com/564x/09/28/f7/0928f7b47c633cd72f9661476c5553c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05373" y="1202138"/>
            <a:ext cx="1376353" cy="232808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https://i.pinimg.com/564x/d8/ee/62/d8ee625928605b7daba1d4991e9d3337.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1502" y="1199340"/>
            <a:ext cx="3225381" cy="4477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9941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chiefer">
  <a:themeElements>
    <a:clrScheme name="Schiefer">
      <a:dk1>
        <a:sysClr val="windowText" lastClr="000000"/>
      </a:dk1>
      <a:lt1>
        <a:sysClr val="window" lastClr="FFFFFF"/>
      </a:lt1>
      <a:dk2>
        <a:srgbClr val="212123"/>
      </a:dk2>
      <a:lt2>
        <a:srgbClr val="DADADA"/>
      </a:lt2>
      <a:accent1>
        <a:srgbClr val="3EC26C"/>
      </a:accent1>
      <a:accent2>
        <a:srgbClr val="B3D463"/>
      </a:accent2>
      <a:accent3>
        <a:srgbClr val="3BBC9D"/>
      </a:accent3>
      <a:accent4>
        <a:srgbClr val="97AF75"/>
      </a:accent4>
      <a:accent5>
        <a:srgbClr val="6BA841"/>
      </a:accent5>
      <a:accent6>
        <a:srgbClr val="79AE90"/>
      </a:accent6>
      <a:hlink>
        <a:srgbClr val="85E4A6"/>
      </a:hlink>
      <a:folHlink>
        <a:srgbClr val="BDF3D0"/>
      </a:folHlink>
    </a:clrScheme>
    <a:fontScheme name="Schiefer">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chiefer">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43372978-11FE-4814-AC26-BC300187D8C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Schiefer</Template>
  <TotalTime>0</TotalTime>
  <Words>900</Words>
  <Application>Microsoft Office PowerPoint</Application>
  <PresentationFormat>Breitbild</PresentationFormat>
  <Paragraphs>119</Paragraphs>
  <Slides>22</Slides>
  <Notes>17</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22</vt:i4>
      </vt:variant>
    </vt:vector>
  </HeadingPairs>
  <TitlesOfParts>
    <vt:vector size="27" baseType="lpstr">
      <vt:lpstr>Calibri</vt:lpstr>
      <vt:lpstr>Calisto MT</vt:lpstr>
      <vt:lpstr>Tw Cen MT</vt:lpstr>
      <vt:lpstr>Wingdings 2</vt:lpstr>
      <vt:lpstr>Schiefer</vt:lpstr>
      <vt:lpstr>Good Intentions</vt:lpstr>
      <vt:lpstr>Held(en)</vt:lpstr>
      <vt:lpstr>PowerPoint-Präsentation</vt:lpstr>
      <vt:lpstr>PowerPoint-Präsentation</vt:lpstr>
      <vt:lpstr>PowerPoint-Präsentation</vt:lpstr>
      <vt:lpstr>PowerPoint-Präsentation</vt:lpstr>
      <vt:lpstr>PowerPoint-Präsentation</vt:lpstr>
      <vt:lpstr>Story</vt:lpstr>
      <vt:lpstr>        </vt:lpstr>
      <vt:lpstr>1</vt:lpstr>
      <vt:lpstr>2</vt:lpstr>
      <vt:lpstr>3</vt:lpstr>
      <vt:lpstr>4</vt:lpstr>
      <vt:lpstr>5</vt:lpstr>
      <vt:lpstr>6</vt:lpstr>
      <vt:lpstr>7</vt:lpstr>
      <vt:lpstr>8</vt:lpstr>
      <vt:lpstr>9</vt:lpstr>
      <vt:lpstr>10</vt:lpstr>
      <vt:lpstr>11</vt:lpstr>
      <vt:lpstr>12</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Intentions</dc:title>
  <dc:creator>Jan Bartels</dc:creator>
  <cp:lastModifiedBy>Jan Bartels</cp:lastModifiedBy>
  <cp:revision>14</cp:revision>
  <dcterms:created xsi:type="dcterms:W3CDTF">2021-12-16T20:50:18Z</dcterms:created>
  <dcterms:modified xsi:type="dcterms:W3CDTF">2021-12-18T09:38:45Z</dcterms:modified>
</cp:coreProperties>
</file>